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3" r:id="rId1"/>
  </p:sldMasterIdLst>
  <p:notesMasterIdLst>
    <p:notesMasterId r:id="rId41"/>
  </p:notesMasterIdLst>
  <p:handoutMasterIdLst>
    <p:handoutMasterId r:id="rId42"/>
  </p:handoutMasterIdLst>
  <p:sldIdLst>
    <p:sldId id="687" r:id="rId2"/>
    <p:sldId id="686" r:id="rId3"/>
    <p:sldId id="671" r:id="rId4"/>
    <p:sldId id="595" r:id="rId5"/>
    <p:sldId id="596" r:id="rId6"/>
    <p:sldId id="672" r:id="rId7"/>
    <p:sldId id="605" r:id="rId8"/>
    <p:sldId id="607" r:id="rId9"/>
    <p:sldId id="673" r:id="rId10"/>
    <p:sldId id="613" r:id="rId11"/>
    <p:sldId id="632" r:id="rId12"/>
    <p:sldId id="633" r:id="rId13"/>
    <p:sldId id="674" r:id="rId14"/>
    <p:sldId id="642" r:id="rId15"/>
    <p:sldId id="644" r:id="rId16"/>
    <p:sldId id="683" r:id="rId17"/>
    <p:sldId id="684" r:id="rId18"/>
    <p:sldId id="676" r:id="rId19"/>
    <p:sldId id="677" r:id="rId20"/>
    <p:sldId id="678" r:id="rId21"/>
    <p:sldId id="679" r:id="rId22"/>
    <p:sldId id="652" r:id="rId23"/>
    <p:sldId id="654" r:id="rId24"/>
    <p:sldId id="655" r:id="rId25"/>
    <p:sldId id="657" r:id="rId26"/>
    <p:sldId id="658" r:id="rId27"/>
    <p:sldId id="659" r:id="rId28"/>
    <p:sldId id="680" r:id="rId29"/>
    <p:sldId id="661" r:id="rId30"/>
    <p:sldId id="681" r:id="rId31"/>
    <p:sldId id="663" r:id="rId32"/>
    <p:sldId id="664" r:id="rId33"/>
    <p:sldId id="665" r:id="rId34"/>
    <p:sldId id="666" r:id="rId35"/>
    <p:sldId id="667" r:id="rId36"/>
    <p:sldId id="682" r:id="rId37"/>
    <p:sldId id="669" r:id="rId38"/>
    <p:sldId id="670" r:id="rId39"/>
    <p:sldId id="688" r:id="rId40"/>
  </p:sldIdLst>
  <p:sldSz cx="6858000" cy="9906000" type="A4"/>
  <p:notesSz cx="6797675" cy="9926638"/>
  <p:defaultTextStyle>
    <a:defPPr>
      <a:defRPr lang="ja-JP"/>
    </a:defPPr>
    <a:lvl1pPr algn="l" rtl="0" eaLnBrk="0" fontAlgn="base" hangingPunct="0">
      <a:spcBef>
        <a:spcPct val="0"/>
      </a:spcBef>
      <a:spcAft>
        <a:spcPct val="0"/>
      </a:spcAft>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l" rtl="0" eaLnBrk="0" fontAlgn="base" hangingPunct="0">
      <a:spcBef>
        <a:spcPct val="0"/>
      </a:spcBef>
      <a:spcAft>
        <a:spcPct val="0"/>
      </a:spcAft>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2pPr>
    <a:lvl3pPr marL="914400" algn="l" rtl="0" eaLnBrk="0" fontAlgn="base" hangingPunct="0">
      <a:spcBef>
        <a:spcPct val="0"/>
      </a:spcBef>
      <a:spcAft>
        <a:spcPct val="0"/>
      </a:spcAft>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3pPr>
    <a:lvl4pPr marL="1371600" algn="l" rtl="0" eaLnBrk="0" fontAlgn="base" hangingPunct="0">
      <a:spcBef>
        <a:spcPct val="0"/>
      </a:spcBef>
      <a:spcAft>
        <a:spcPct val="0"/>
      </a:spcAft>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4pPr>
    <a:lvl5pPr marL="1828800" algn="l" rtl="0" eaLnBrk="0" fontAlgn="base" hangingPunct="0">
      <a:spcBef>
        <a:spcPct val="0"/>
      </a:spcBef>
      <a:spcAft>
        <a:spcPct val="0"/>
      </a:spcAft>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5pPr>
    <a:lvl6pPr marL="22860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6pPr>
    <a:lvl7pPr marL="27432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7pPr>
    <a:lvl8pPr marL="32004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8pPr>
    <a:lvl9pPr marL="36576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444" userDrawn="1">
          <p15:clr>
            <a:srgbClr val="A4A3A4"/>
          </p15:clr>
        </p15:guide>
        <p15:guide id="2" pos="4110">
          <p15:clr>
            <a:srgbClr val="A4A3A4"/>
          </p15:clr>
        </p15:guide>
        <p15:guide id="3" pos="210" userDrawn="1">
          <p15:clr>
            <a:srgbClr val="A4A3A4"/>
          </p15:clr>
        </p15:guide>
        <p15:guide id="4" pos="618" userDrawn="1">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石井由希子" initials="石井由希子"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0000"/>
    <a:srgbClr val="B2B2B2"/>
    <a:srgbClr val="FFFFFF"/>
    <a:srgbClr val="FF9933"/>
    <a:srgbClr val="333333"/>
    <a:srgbClr val="292929"/>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62" autoAdjust="0"/>
    <p:restoredTop sz="92006" autoAdjust="0"/>
  </p:normalViewPr>
  <p:slideViewPr>
    <p:cSldViewPr>
      <p:cViewPr varScale="1">
        <p:scale>
          <a:sx n="60" d="100"/>
          <a:sy n="60" d="100"/>
        </p:scale>
        <p:origin x="2496" y="84"/>
      </p:cViewPr>
      <p:guideLst>
        <p:guide orient="horz" pos="444"/>
        <p:guide pos="4110"/>
        <p:guide pos="210"/>
        <p:guide pos="618"/>
      </p:guideLst>
    </p:cSldViewPr>
  </p:slideViewPr>
  <p:outlineViewPr>
    <p:cViewPr>
      <p:scale>
        <a:sx n="33" d="100"/>
        <a:sy n="33" d="100"/>
      </p:scale>
      <p:origin x="0" y="0"/>
    </p:cViewPr>
  </p:outlineViewPr>
  <p:notesTextViewPr>
    <p:cViewPr>
      <p:scale>
        <a:sx n="75" d="100"/>
        <a:sy n="75" d="100"/>
      </p:scale>
      <p:origin x="0" y="0"/>
    </p:cViewPr>
  </p:notesTextViewPr>
  <p:sorterViewPr>
    <p:cViewPr varScale="1">
      <p:scale>
        <a:sx n="1" d="1"/>
        <a:sy n="1" d="1"/>
      </p:scale>
      <p:origin x="0" y="-5442"/>
    </p:cViewPr>
  </p:sorterViewPr>
  <p:notesViewPr>
    <p:cSldViewPr>
      <p:cViewPr varScale="1">
        <p:scale>
          <a:sx n="62" d="100"/>
          <a:sy n="62" d="100"/>
        </p:scale>
        <p:origin x="3354" y="84"/>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057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0" y="6"/>
            <a:ext cx="2944813" cy="498477"/>
          </a:xfrm>
          <a:prstGeom prst="rect">
            <a:avLst/>
          </a:prstGeom>
          <a:noFill/>
          <a:ln w="9525">
            <a:noFill/>
            <a:miter lim="800000"/>
            <a:headEnd/>
            <a:tailEnd/>
          </a:ln>
          <a:effectLst/>
        </p:spPr>
        <p:txBody>
          <a:bodyPr vert="horz" wrap="square" lIns="90794" tIns="45398" rIns="90794" bIns="45398" numCol="1" anchor="t" anchorCtr="0" compatLnSpc="1">
            <a:prstTxWarp prst="textNoShape">
              <a:avLst/>
            </a:prstTxWarp>
          </a:bodyPr>
          <a:lstStyle>
            <a:lvl1pPr defTabSz="906828" eaLnBrk="1" hangingPunct="1">
              <a:defRPr sz="1200">
                <a:latin typeface="Arial" charset="0"/>
                <a:ea typeface="ＭＳ Ｐゴシック" pitchFamily="50" charset="-128"/>
              </a:defRPr>
            </a:lvl1pPr>
          </a:lstStyle>
          <a:p>
            <a:pPr>
              <a:defRPr/>
            </a:pPr>
            <a:endParaRPr lang="en-US" altLang="ja-JP"/>
          </a:p>
        </p:txBody>
      </p:sp>
      <p:sp>
        <p:nvSpPr>
          <p:cNvPr id="5123" name="Rectangle 3"/>
          <p:cNvSpPr>
            <a:spLocks noGrp="1" noChangeArrowheads="1"/>
          </p:cNvSpPr>
          <p:nvPr>
            <p:ph type="dt" idx="1"/>
          </p:nvPr>
        </p:nvSpPr>
        <p:spPr bwMode="auto">
          <a:xfrm>
            <a:off x="3851285" y="6"/>
            <a:ext cx="2944813" cy="498477"/>
          </a:xfrm>
          <a:prstGeom prst="rect">
            <a:avLst/>
          </a:prstGeom>
          <a:noFill/>
          <a:ln w="9525">
            <a:noFill/>
            <a:miter lim="800000"/>
            <a:headEnd/>
            <a:tailEnd/>
          </a:ln>
          <a:effectLst/>
        </p:spPr>
        <p:txBody>
          <a:bodyPr vert="horz" wrap="square" lIns="90794" tIns="45398" rIns="90794" bIns="45398" numCol="1" anchor="t" anchorCtr="0" compatLnSpc="1">
            <a:prstTxWarp prst="textNoShape">
              <a:avLst/>
            </a:prstTxWarp>
          </a:bodyPr>
          <a:lstStyle>
            <a:lvl1pPr algn="r" defTabSz="906828" eaLnBrk="1" hangingPunct="1">
              <a:defRPr sz="1200">
                <a:latin typeface="Arial" charset="0"/>
                <a:ea typeface="ＭＳ Ｐゴシック" pitchFamily="50" charset="-128"/>
              </a:defRPr>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1625600" y="663575"/>
            <a:ext cx="3603625" cy="52038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79454" y="6450022"/>
            <a:ext cx="5438777" cy="2733674"/>
          </a:xfrm>
          <a:prstGeom prst="rect">
            <a:avLst/>
          </a:prstGeom>
          <a:noFill/>
          <a:ln w="9525">
            <a:noFill/>
            <a:miter lim="800000"/>
            <a:headEnd/>
            <a:tailEnd/>
          </a:ln>
          <a:effectLst/>
        </p:spPr>
        <p:txBody>
          <a:bodyPr vert="horz" wrap="square" lIns="90794" tIns="45398" rIns="90794" bIns="45398"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126" name="Rectangle 6"/>
          <p:cNvSpPr>
            <a:spLocks noGrp="1" noChangeArrowheads="1"/>
          </p:cNvSpPr>
          <p:nvPr>
            <p:ph type="ftr" sz="quarter" idx="4"/>
          </p:nvPr>
        </p:nvSpPr>
        <p:spPr bwMode="auto">
          <a:xfrm>
            <a:off x="10" y="9428170"/>
            <a:ext cx="2944813" cy="496889"/>
          </a:xfrm>
          <a:prstGeom prst="rect">
            <a:avLst/>
          </a:prstGeom>
          <a:noFill/>
          <a:ln w="9525">
            <a:noFill/>
            <a:miter lim="800000"/>
            <a:headEnd/>
            <a:tailEnd/>
          </a:ln>
          <a:effectLst/>
        </p:spPr>
        <p:txBody>
          <a:bodyPr vert="horz" wrap="square" lIns="90794" tIns="45398" rIns="90794" bIns="45398" numCol="1" anchor="b" anchorCtr="0" compatLnSpc="1">
            <a:prstTxWarp prst="textNoShape">
              <a:avLst/>
            </a:prstTxWarp>
          </a:bodyPr>
          <a:lstStyle>
            <a:lvl1pPr defTabSz="906828" eaLnBrk="1" hangingPunct="1">
              <a:defRPr sz="1200">
                <a:latin typeface="Arial" charset="0"/>
                <a:ea typeface="ＭＳ Ｐゴシック" pitchFamily="50" charset="-128"/>
              </a:defRPr>
            </a:lvl1pPr>
          </a:lstStyle>
          <a:p>
            <a:pPr>
              <a:defRPr/>
            </a:pPr>
            <a:endParaRPr lang="en-US" altLang="ja-JP"/>
          </a:p>
        </p:txBody>
      </p:sp>
      <p:sp>
        <p:nvSpPr>
          <p:cNvPr id="5127" name="Rectangle 7"/>
          <p:cNvSpPr>
            <a:spLocks noGrp="1" noChangeArrowheads="1"/>
          </p:cNvSpPr>
          <p:nvPr>
            <p:ph type="sldNum" sz="quarter" idx="5"/>
          </p:nvPr>
        </p:nvSpPr>
        <p:spPr bwMode="auto">
          <a:xfrm>
            <a:off x="3851285" y="9428170"/>
            <a:ext cx="2944813" cy="496889"/>
          </a:xfrm>
          <a:prstGeom prst="rect">
            <a:avLst/>
          </a:prstGeom>
          <a:noFill/>
          <a:ln w="9525">
            <a:noFill/>
            <a:miter lim="800000"/>
            <a:headEnd/>
            <a:tailEnd/>
          </a:ln>
          <a:effectLst/>
        </p:spPr>
        <p:txBody>
          <a:bodyPr vert="horz" wrap="square" lIns="90794" tIns="45398" rIns="90794" bIns="45398" numCol="1" anchor="b" anchorCtr="0" compatLnSpc="1">
            <a:prstTxWarp prst="textNoShape">
              <a:avLst/>
            </a:prstTxWarp>
          </a:bodyPr>
          <a:lstStyle>
            <a:lvl1pPr algn="r" defTabSz="905447" eaLnBrk="1" hangingPunct="1">
              <a:defRPr sz="1200">
                <a:latin typeface="Arial" panose="020B0604020202020204" pitchFamily="34" charset="0"/>
              </a:defRPr>
            </a:lvl1pPr>
          </a:lstStyle>
          <a:p>
            <a:pPr>
              <a:defRPr/>
            </a:pPr>
            <a:fld id="{9260F5EC-443D-49D9-A044-2F5D9704096D}" type="slidenum">
              <a:rPr lang="en-US" altLang="ja-JP"/>
              <a:pPr>
                <a:defRPr/>
              </a:pPr>
              <a:t>‹#›</a:t>
            </a:fld>
            <a:endParaRPr lang="en-US" altLang="ja-JP"/>
          </a:p>
        </p:txBody>
      </p:sp>
    </p:spTree>
    <p:extLst>
      <p:ext uri="{BB962C8B-B14F-4D97-AF65-F5344CB8AC3E}">
        <p14:creationId xmlns:p14="http://schemas.microsoft.com/office/powerpoint/2010/main" val="41789611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47695" y="9420725"/>
            <a:ext cx="2942067" cy="49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92" tIns="45346" rIns="90692" bIns="45346"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7188" y="660400"/>
            <a:ext cx="3600450" cy="5202238"/>
          </a:xfrm>
          <a:ln/>
        </p:spPr>
      </p:sp>
      <p:sp>
        <p:nvSpPr>
          <p:cNvPr id="5124" name="Rectangle 3"/>
          <p:cNvSpPr>
            <a:spLocks noGrp="1" noChangeArrowheads="1"/>
          </p:cNvSpPr>
          <p:nvPr>
            <p:ph type="body" idx="1"/>
          </p:nvPr>
        </p:nvSpPr>
        <p:spPr>
          <a:xfrm>
            <a:off x="678824" y="6443847"/>
            <a:ext cx="5435289" cy="27310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92" tIns="45346" rIns="90692" bIns="45346"/>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270691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530985" y="8870781"/>
            <a:ext cx="2699899" cy="46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84" tIns="42242" rIns="84484" bIns="42242"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12</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449388" y="622300"/>
            <a:ext cx="3387725" cy="4895850"/>
          </a:xfrm>
          <a:ln/>
        </p:spPr>
      </p:sp>
      <p:sp>
        <p:nvSpPr>
          <p:cNvPr id="5124" name="Rectangle 3"/>
          <p:cNvSpPr>
            <a:spLocks noGrp="1" noChangeArrowheads="1"/>
          </p:cNvSpPr>
          <p:nvPr>
            <p:ph type="body" idx="1"/>
          </p:nvPr>
        </p:nvSpPr>
        <p:spPr>
          <a:xfrm>
            <a:off x="622947" y="6067685"/>
            <a:ext cx="4987899" cy="257162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84" tIns="42242" rIns="84484" bIns="42242"/>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587991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3088" y="9438803"/>
            <a:ext cx="2946189"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40" tIns="45421" rIns="90840" bIns="4542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13</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5213" cy="5210175"/>
          </a:xfrm>
          <a:ln/>
        </p:spPr>
      </p:sp>
      <p:sp>
        <p:nvSpPr>
          <p:cNvPr id="5124" name="Rectangle 3"/>
          <p:cNvSpPr>
            <a:spLocks noGrp="1" noChangeArrowheads="1"/>
          </p:cNvSpPr>
          <p:nvPr>
            <p:ph type="body" idx="1"/>
          </p:nvPr>
        </p:nvSpPr>
        <p:spPr>
          <a:xfrm>
            <a:off x="679776" y="6456214"/>
            <a:ext cx="5442905" cy="2736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40" tIns="45421" rIns="90840" bIns="45421"/>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1370845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1115" y="9326197"/>
            <a:ext cx="2906451" cy="48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93" tIns="44846" rIns="89693" bIns="44846"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14</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3938" cy="5148263"/>
          </a:xfrm>
          <a:ln/>
        </p:spPr>
      </p:sp>
      <p:sp>
        <p:nvSpPr>
          <p:cNvPr id="5124" name="Rectangle 3"/>
          <p:cNvSpPr>
            <a:spLocks noGrp="1" noChangeArrowheads="1"/>
          </p:cNvSpPr>
          <p:nvPr>
            <p:ph type="body" idx="1"/>
          </p:nvPr>
        </p:nvSpPr>
        <p:spPr>
          <a:xfrm>
            <a:off x="670607" y="6379187"/>
            <a:ext cx="5369490" cy="27036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93" tIns="44846" rIns="89693" bIns="44846"/>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4167197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7"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15</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1442953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0388" y="9425234"/>
            <a:ext cx="2944125" cy="49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43" tIns="45372" rIns="90743" bIns="45372"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16</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0450" cy="5200650"/>
          </a:xfrm>
          <a:ln/>
        </p:spPr>
      </p:sp>
      <p:sp>
        <p:nvSpPr>
          <p:cNvPr id="5124" name="Rectangle 3"/>
          <p:cNvSpPr>
            <a:spLocks noGrp="1" noChangeArrowheads="1"/>
          </p:cNvSpPr>
          <p:nvPr>
            <p:ph type="body" idx="1"/>
          </p:nvPr>
        </p:nvSpPr>
        <p:spPr>
          <a:xfrm>
            <a:off x="679299" y="6446931"/>
            <a:ext cx="5439093" cy="27323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43" tIns="45372" rIns="90743" bIns="45372"/>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65709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0388" y="9425234"/>
            <a:ext cx="2944125" cy="49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43" tIns="45372" rIns="90743" bIns="45372"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17</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0450" cy="5200650"/>
          </a:xfrm>
          <a:ln/>
        </p:spPr>
      </p:sp>
      <p:sp>
        <p:nvSpPr>
          <p:cNvPr id="5124" name="Rectangle 3"/>
          <p:cNvSpPr>
            <a:spLocks noGrp="1" noChangeArrowheads="1"/>
          </p:cNvSpPr>
          <p:nvPr>
            <p:ph type="body" idx="1"/>
          </p:nvPr>
        </p:nvSpPr>
        <p:spPr>
          <a:xfrm>
            <a:off x="679299" y="6446931"/>
            <a:ext cx="5439093" cy="27323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43" tIns="45372" rIns="90743" bIns="45372"/>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827575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7"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18</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304842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7"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19</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713516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7"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20</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22" tIns="45411" rIns="90822" bIns="4541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61217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17103" y="9376947"/>
            <a:ext cx="2918674" cy="492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04" tIns="45053" rIns="90104" bIns="45053"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21</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8138" y="657225"/>
            <a:ext cx="3579812" cy="5175250"/>
          </a:xfrm>
          <a:ln/>
        </p:spPr>
      </p:sp>
      <p:sp>
        <p:nvSpPr>
          <p:cNvPr id="5124" name="Rectangle 3"/>
          <p:cNvSpPr>
            <a:spLocks noGrp="1" noChangeArrowheads="1"/>
          </p:cNvSpPr>
          <p:nvPr>
            <p:ph type="body" idx="1"/>
          </p:nvPr>
        </p:nvSpPr>
        <p:spPr>
          <a:xfrm>
            <a:off x="673429" y="6413906"/>
            <a:ext cx="5392072" cy="27183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04" tIns="45053" rIns="90104" bIns="45053"/>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4162026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46796" y="9416207"/>
            <a:ext cx="2941380" cy="49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65" tIns="45332" rIns="90665" bIns="45332"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4</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7188" y="660400"/>
            <a:ext cx="3598862" cy="5199063"/>
          </a:xfrm>
          <a:ln/>
        </p:spPr>
      </p:sp>
      <p:sp>
        <p:nvSpPr>
          <p:cNvPr id="5124" name="Rectangle 3"/>
          <p:cNvSpPr>
            <a:spLocks noGrp="1" noChangeArrowheads="1"/>
          </p:cNvSpPr>
          <p:nvPr>
            <p:ph type="body" idx="1"/>
          </p:nvPr>
        </p:nvSpPr>
        <p:spPr>
          <a:xfrm>
            <a:off x="678665" y="6440757"/>
            <a:ext cx="5434020" cy="272974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65" tIns="45332" rIns="90665" bIns="45332"/>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2309464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7"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22</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394061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2003" y="9330668"/>
            <a:ext cx="2907130" cy="49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23</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5525" cy="5151438"/>
          </a:xfrm>
          <a:ln/>
        </p:spPr>
      </p:sp>
      <p:sp>
        <p:nvSpPr>
          <p:cNvPr id="5124" name="Rectangle 3"/>
          <p:cNvSpPr>
            <a:spLocks noGrp="1" noChangeArrowheads="1"/>
          </p:cNvSpPr>
          <p:nvPr>
            <p:ph type="body" idx="1"/>
          </p:nvPr>
        </p:nvSpPr>
        <p:spPr>
          <a:xfrm>
            <a:off x="670763" y="6382246"/>
            <a:ext cx="5370745" cy="2704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949638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2003" y="9330668"/>
            <a:ext cx="2907130" cy="49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24</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5525" cy="5151438"/>
          </a:xfrm>
          <a:ln/>
        </p:spPr>
      </p:sp>
      <p:sp>
        <p:nvSpPr>
          <p:cNvPr id="5124" name="Rectangle 3"/>
          <p:cNvSpPr>
            <a:spLocks noGrp="1" noChangeArrowheads="1"/>
          </p:cNvSpPr>
          <p:nvPr>
            <p:ph type="body" idx="1"/>
          </p:nvPr>
        </p:nvSpPr>
        <p:spPr>
          <a:xfrm>
            <a:off x="670763" y="6382246"/>
            <a:ext cx="5370745" cy="2704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416560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2003" y="9330668"/>
            <a:ext cx="2907130" cy="49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25</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5525" cy="5151438"/>
          </a:xfrm>
          <a:ln/>
        </p:spPr>
      </p:sp>
      <p:sp>
        <p:nvSpPr>
          <p:cNvPr id="5124" name="Rectangle 3"/>
          <p:cNvSpPr>
            <a:spLocks noGrp="1" noChangeArrowheads="1"/>
          </p:cNvSpPr>
          <p:nvPr>
            <p:ph type="body" idx="1"/>
          </p:nvPr>
        </p:nvSpPr>
        <p:spPr>
          <a:xfrm>
            <a:off x="670763" y="6382246"/>
            <a:ext cx="5370745" cy="2704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0140554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2003" y="9330668"/>
            <a:ext cx="2907130" cy="49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26</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5525" cy="5151438"/>
          </a:xfrm>
          <a:ln/>
        </p:spPr>
      </p:sp>
      <p:sp>
        <p:nvSpPr>
          <p:cNvPr id="5124" name="Rectangle 3"/>
          <p:cNvSpPr>
            <a:spLocks noGrp="1" noChangeArrowheads="1"/>
          </p:cNvSpPr>
          <p:nvPr>
            <p:ph type="body" idx="1"/>
          </p:nvPr>
        </p:nvSpPr>
        <p:spPr>
          <a:xfrm>
            <a:off x="670763" y="6382246"/>
            <a:ext cx="5370745" cy="2704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36656076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02003" y="9330668"/>
            <a:ext cx="2907130" cy="49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27</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03375" y="654050"/>
            <a:ext cx="3565525" cy="5151438"/>
          </a:xfrm>
          <a:ln/>
        </p:spPr>
      </p:sp>
      <p:sp>
        <p:nvSpPr>
          <p:cNvPr id="5124" name="Rectangle 3"/>
          <p:cNvSpPr>
            <a:spLocks noGrp="1" noChangeArrowheads="1"/>
          </p:cNvSpPr>
          <p:nvPr>
            <p:ph type="body" idx="1"/>
          </p:nvPr>
        </p:nvSpPr>
        <p:spPr>
          <a:xfrm>
            <a:off x="670763" y="6382246"/>
            <a:ext cx="5370745" cy="2704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44" tIns="44871" rIns="89744" bIns="44871"/>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6546713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5"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28</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8028657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29</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3333464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5"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30</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57134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31</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038207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46796" y="9416207"/>
            <a:ext cx="2941380" cy="49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65" tIns="45332" rIns="90665" bIns="45332"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5</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7188" y="660400"/>
            <a:ext cx="3598862" cy="5199063"/>
          </a:xfrm>
          <a:ln/>
        </p:spPr>
      </p:sp>
      <p:sp>
        <p:nvSpPr>
          <p:cNvPr id="5124" name="Rectangle 3"/>
          <p:cNvSpPr>
            <a:spLocks noGrp="1" noChangeArrowheads="1"/>
          </p:cNvSpPr>
          <p:nvPr>
            <p:ph type="body" idx="1"/>
          </p:nvPr>
        </p:nvSpPr>
        <p:spPr>
          <a:xfrm>
            <a:off x="678665" y="6440757"/>
            <a:ext cx="5434020" cy="272974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65" tIns="45332" rIns="90665" bIns="45332"/>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14951233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32</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382025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33</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2856351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34</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9207065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35</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7977136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2185" y="9434277"/>
            <a:ext cx="2945501" cy="4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36</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3625" cy="5207000"/>
          </a:xfrm>
          <a:ln/>
        </p:spPr>
      </p:sp>
      <p:sp>
        <p:nvSpPr>
          <p:cNvPr id="5124" name="Rectangle 3"/>
          <p:cNvSpPr>
            <a:spLocks noGrp="1" noChangeArrowheads="1"/>
          </p:cNvSpPr>
          <p:nvPr>
            <p:ph type="body" idx="1"/>
          </p:nvPr>
        </p:nvSpPr>
        <p:spPr>
          <a:xfrm>
            <a:off x="679615" y="6453116"/>
            <a:ext cx="5441634" cy="27349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38" tIns="45418" rIns="90838" bIns="45418"/>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1048582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5"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37</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11" tIns="45404" rIns="90811" bIns="45404"/>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37933037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022176" y="9722313"/>
            <a:ext cx="3075480" cy="5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99" tIns="47049" rIns="94099" bIns="47049"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38</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724025" y="682625"/>
            <a:ext cx="3716338" cy="5365750"/>
          </a:xfrm>
          <a:ln/>
        </p:spPr>
      </p:sp>
      <p:sp>
        <p:nvSpPr>
          <p:cNvPr id="5124" name="Rectangle 3"/>
          <p:cNvSpPr>
            <a:spLocks noGrp="1" noChangeArrowheads="1"/>
          </p:cNvSpPr>
          <p:nvPr>
            <p:ph type="body" idx="1"/>
          </p:nvPr>
        </p:nvSpPr>
        <p:spPr>
          <a:xfrm>
            <a:off x="709605" y="6650134"/>
            <a:ext cx="5681762" cy="28184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99" tIns="47049" rIns="94099" bIns="47049"/>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5842701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51287" y="9429754"/>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39</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628775" y="661988"/>
            <a:ext cx="3602038" cy="5203825"/>
          </a:xfrm>
          <a:ln/>
        </p:spPr>
      </p:sp>
      <p:sp>
        <p:nvSpPr>
          <p:cNvPr id="5124" name="Rectangle 3"/>
          <p:cNvSpPr>
            <a:spLocks noGrp="1" noChangeArrowheads="1"/>
          </p:cNvSpPr>
          <p:nvPr>
            <p:ph type="body" idx="1"/>
          </p:nvPr>
        </p:nvSpPr>
        <p:spPr>
          <a:xfrm>
            <a:off x="679456" y="6450022"/>
            <a:ext cx="5440363" cy="27336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5" tIns="45397" rIns="90795" bIns="45397"/>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2426812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023116" y="9726978"/>
            <a:ext cx="3076198" cy="51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08" tIns="47054" rIns="94108" bIns="47054"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6</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722438" y="682625"/>
            <a:ext cx="3717925" cy="5368925"/>
          </a:xfrm>
          <a:ln/>
        </p:spPr>
      </p:sp>
      <p:sp>
        <p:nvSpPr>
          <p:cNvPr id="5124" name="Rectangle 3"/>
          <p:cNvSpPr>
            <a:spLocks noGrp="1" noChangeArrowheads="1"/>
          </p:cNvSpPr>
          <p:nvPr>
            <p:ph type="body" idx="1"/>
          </p:nvPr>
        </p:nvSpPr>
        <p:spPr>
          <a:xfrm>
            <a:off x="709772" y="6653329"/>
            <a:ext cx="5683089" cy="28198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08" tIns="47054" rIns="94108" bIns="47054"/>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1690779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022176" y="9722314"/>
            <a:ext cx="3075480" cy="5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80" tIns="47040" rIns="94080" bIns="47040"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7</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722438" y="682625"/>
            <a:ext cx="3716337" cy="5365750"/>
          </a:xfrm>
          <a:ln/>
        </p:spPr>
      </p:sp>
      <p:sp>
        <p:nvSpPr>
          <p:cNvPr id="5124" name="Rectangle 3"/>
          <p:cNvSpPr>
            <a:spLocks noGrp="1" noChangeArrowheads="1"/>
          </p:cNvSpPr>
          <p:nvPr>
            <p:ph type="body" idx="1"/>
          </p:nvPr>
        </p:nvSpPr>
        <p:spPr>
          <a:xfrm>
            <a:off x="709606" y="6650138"/>
            <a:ext cx="5681762" cy="28184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80" tIns="47040" rIns="94080" bIns="47040"/>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3705730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023114" y="9726975"/>
            <a:ext cx="3076198" cy="51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23" tIns="47063" rIns="94123" bIns="47063"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8</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724025" y="682625"/>
            <a:ext cx="3717925" cy="5368925"/>
          </a:xfrm>
          <a:ln/>
        </p:spPr>
      </p:sp>
      <p:sp>
        <p:nvSpPr>
          <p:cNvPr id="5124" name="Rectangle 3"/>
          <p:cNvSpPr>
            <a:spLocks noGrp="1" noChangeArrowheads="1"/>
          </p:cNvSpPr>
          <p:nvPr>
            <p:ph type="body" idx="1"/>
          </p:nvPr>
        </p:nvSpPr>
        <p:spPr>
          <a:xfrm>
            <a:off x="709772" y="6653326"/>
            <a:ext cx="5683089" cy="28198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23" tIns="47063" rIns="94123" bIns="47063"/>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642479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024054" y="9731641"/>
            <a:ext cx="3076917" cy="511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51" tIns="47077" rIns="94151" bIns="47077"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9</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724025" y="682625"/>
            <a:ext cx="3719513" cy="5372100"/>
          </a:xfrm>
          <a:ln/>
        </p:spPr>
      </p:sp>
      <p:sp>
        <p:nvSpPr>
          <p:cNvPr id="5124" name="Rectangle 3"/>
          <p:cNvSpPr>
            <a:spLocks noGrp="1" noChangeArrowheads="1"/>
          </p:cNvSpPr>
          <p:nvPr>
            <p:ph type="body" idx="1"/>
          </p:nvPr>
        </p:nvSpPr>
        <p:spPr>
          <a:xfrm>
            <a:off x="709938" y="6656518"/>
            <a:ext cx="5684417" cy="28211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51" tIns="47077" rIns="94151" bIns="47077"/>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086751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200646" y="10023950"/>
            <a:ext cx="3211945" cy="526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23" tIns="48760" rIns="97523" bIns="48760"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10</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825625" y="703263"/>
            <a:ext cx="3829050" cy="5532437"/>
          </a:xfrm>
          <a:ln/>
        </p:spPr>
      </p:sp>
      <p:sp>
        <p:nvSpPr>
          <p:cNvPr id="5124" name="Rectangle 3"/>
          <p:cNvSpPr>
            <a:spLocks noGrp="1" noChangeArrowheads="1"/>
          </p:cNvSpPr>
          <p:nvPr>
            <p:ph type="body" idx="1"/>
          </p:nvPr>
        </p:nvSpPr>
        <p:spPr>
          <a:xfrm>
            <a:off x="741090" y="6856457"/>
            <a:ext cx="5933872" cy="29059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23" tIns="48760" rIns="97523" bIns="48760"/>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4058251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4200648" y="10023950"/>
            <a:ext cx="3211945" cy="526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15" tIns="48757" rIns="97515" bIns="48757" anchor="b"/>
          <a:lstStyle>
            <a:lvl1pPr defTabSz="906463">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06463">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06463">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06463"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D715E8B7-E512-49A4-B6EA-7FA64BBC3B01}" type="slidenum">
              <a:rPr lang="en-US" altLang="ja-JP" sz="1200">
                <a:latin typeface="Arial" panose="020B0604020202020204" pitchFamily="34" charset="0"/>
              </a:rPr>
              <a:pPr algn="r" eaLnBrk="1" hangingPunct="1"/>
              <a:t>11</a:t>
            </a:fld>
            <a:endParaRPr lang="en-US" altLang="ja-JP" sz="1200">
              <a:latin typeface="Arial" panose="020B0604020202020204" pitchFamily="34" charset="0"/>
            </a:endParaRPr>
          </a:p>
        </p:txBody>
      </p:sp>
      <p:sp>
        <p:nvSpPr>
          <p:cNvPr id="5123" name="Rectangle 2"/>
          <p:cNvSpPr>
            <a:spLocks noGrp="1" noRot="1" noChangeAspect="1" noChangeArrowheads="1" noTextEdit="1"/>
          </p:cNvSpPr>
          <p:nvPr>
            <p:ph type="sldImg"/>
          </p:nvPr>
        </p:nvSpPr>
        <p:spPr>
          <a:xfrm>
            <a:off x="1825625" y="703263"/>
            <a:ext cx="3830638" cy="5532437"/>
          </a:xfrm>
          <a:ln/>
        </p:spPr>
      </p:sp>
      <p:sp>
        <p:nvSpPr>
          <p:cNvPr id="5124" name="Rectangle 3"/>
          <p:cNvSpPr>
            <a:spLocks noGrp="1" noChangeArrowheads="1"/>
          </p:cNvSpPr>
          <p:nvPr>
            <p:ph type="body" idx="1"/>
          </p:nvPr>
        </p:nvSpPr>
        <p:spPr>
          <a:xfrm>
            <a:off x="741091" y="6856457"/>
            <a:ext cx="5933872" cy="29059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15" tIns="48757" rIns="97515" bIns="48757"/>
          <a:lstStyle/>
          <a:p>
            <a:pPr eaLnBrk="1" hangingPunct="1"/>
            <a:endParaRPr lang="ja-JP" altLang="en-US" dirty="0">
              <a:latin typeface="Arial" panose="020B0604020202020204" pitchFamily="34" charset="0"/>
            </a:endParaRPr>
          </a:p>
        </p:txBody>
      </p:sp>
    </p:spTree>
    <p:extLst>
      <p:ext uri="{BB962C8B-B14F-4D97-AF65-F5344CB8AC3E}">
        <p14:creationId xmlns:p14="http://schemas.microsoft.com/office/powerpoint/2010/main" val="867611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白紙">
    <p:spTree>
      <p:nvGrpSpPr>
        <p:cNvPr id="1" name=""/>
        <p:cNvGrpSpPr/>
        <p:nvPr/>
      </p:nvGrpSpPr>
      <p:grpSpPr>
        <a:xfrm>
          <a:off x="0" y="0"/>
          <a:ext cx="0" cy="0"/>
          <a:chOff x="0" y="0"/>
          <a:chExt cx="0" cy="0"/>
        </a:xfrm>
      </p:grpSpPr>
      <p:pic>
        <p:nvPicPr>
          <p:cNvPr id="16" name="297B22C4-C02F-4FF3-8618-FEC50A188674" descr="9F0F407E-11A1-4EB3-BA2C-D1811CCEF3D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7384" y="-15552"/>
            <a:ext cx="1958318" cy="667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297B22C4-C02F-4FF3-8618-FEC50A188674" descr="9F0F407E-11A1-4EB3-BA2C-D1811CCEF3D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4927066" y="-15552"/>
            <a:ext cx="1958318" cy="667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7"/>
          <p:cNvSpPr>
            <a:spLocks noChangeShapeType="1"/>
          </p:cNvSpPr>
          <p:nvPr userDrawn="1"/>
        </p:nvSpPr>
        <p:spPr bwMode="auto">
          <a:xfrm>
            <a:off x="0" y="9561513"/>
            <a:ext cx="685800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 name="Text Box 26"/>
          <p:cNvSpPr txBox="1">
            <a:spLocks noChangeArrowheads="1"/>
          </p:cNvSpPr>
          <p:nvPr userDrawn="1"/>
        </p:nvSpPr>
        <p:spPr bwMode="auto">
          <a:xfrm>
            <a:off x="46038" y="9623425"/>
            <a:ext cx="4606925" cy="263791"/>
          </a:xfrm>
          <a:prstGeom prst="rect">
            <a:avLst/>
          </a:prstGeom>
          <a:noFill/>
          <a:ln>
            <a:noFill/>
          </a:ln>
          <a:extLst/>
        </p:spPr>
        <p:txBody>
          <a:bodyPr lIns="90000" tIns="46800" rIns="90000" bIns="46800">
            <a:spAutoFit/>
          </a:bodyPr>
          <a:lstStyle>
            <a:lvl1pPr eaLnBrk="0" hangingPunct="0">
              <a:defRPr kumimoji="1" sz="1600">
                <a:solidFill>
                  <a:schemeClr val="tx1"/>
                </a:solidFill>
                <a:latin typeface="ＭＳ Ｐゴシック" pitchFamily="50" charset="-128"/>
                <a:ea typeface="ＭＳ Ｐゴシック" pitchFamily="50" charset="-128"/>
              </a:defRPr>
            </a:lvl1pPr>
            <a:lvl2pPr marL="742950" indent="-285750" eaLnBrk="0" hangingPunct="0">
              <a:defRPr kumimoji="1" sz="1600">
                <a:solidFill>
                  <a:schemeClr val="tx1"/>
                </a:solidFill>
                <a:latin typeface="ＭＳ Ｐゴシック" pitchFamily="50" charset="-128"/>
                <a:ea typeface="ＭＳ Ｐゴシック" pitchFamily="50" charset="-128"/>
              </a:defRPr>
            </a:lvl2pPr>
            <a:lvl3pPr marL="1143000" indent="-228600" eaLnBrk="0" hangingPunct="0">
              <a:defRPr kumimoji="1" sz="1600">
                <a:solidFill>
                  <a:schemeClr val="tx1"/>
                </a:solidFill>
                <a:latin typeface="ＭＳ Ｐゴシック" pitchFamily="50" charset="-128"/>
                <a:ea typeface="ＭＳ Ｐゴシック" pitchFamily="50" charset="-128"/>
              </a:defRPr>
            </a:lvl3pPr>
            <a:lvl4pPr marL="1600200" indent="-228600" eaLnBrk="0" hangingPunct="0">
              <a:defRPr kumimoji="1" sz="1600">
                <a:solidFill>
                  <a:schemeClr val="tx1"/>
                </a:solidFill>
                <a:latin typeface="ＭＳ Ｐゴシック" pitchFamily="50" charset="-128"/>
                <a:ea typeface="ＭＳ Ｐゴシック" pitchFamily="50" charset="-128"/>
              </a:defRPr>
            </a:lvl4pPr>
            <a:lvl5pPr marL="2057400" indent="-228600" eaLnBrk="0" hangingPunct="0">
              <a:defRPr kumimoji="1" sz="1600">
                <a:solidFill>
                  <a:schemeClr val="tx1"/>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1600">
                <a:solidFill>
                  <a:schemeClr val="tx1"/>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1600">
                <a:solidFill>
                  <a:schemeClr val="tx1"/>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1600">
                <a:solidFill>
                  <a:schemeClr val="tx1"/>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1600">
                <a:solidFill>
                  <a:schemeClr val="tx1"/>
                </a:solidFill>
                <a:latin typeface="ＭＳ Ｐゴシック" pitchFamily="50" charset="-128"/>
                <a:ea typeface="ＭＳ Ｐゴシック" pitchFamily="50" charset="-128"/>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ja-JP" sz="1100" dirty="0">
                <a:solidFill>
                  <a:schemeClr val="bg1">
                    <a:lumMod val="50000"/>
                  </a:schemeClr>
                </a:solidFill>
                <a:latin typeface="Arial" pitchFamily="34" charset="0"/>
                <a:cs typeface="Arial" pitchFamily="34" charset="0"/>
              </a:rPr>
              <a:t>©2014- Growthen Partner Inc. All rights reserved. </a:t>
            </a:r>
          </a:p>
        </p:txBody>
      </p:sp>
      <p:sp>
        <p:nvSpPr>
          <p:cNvPr id="6" name="Rectangle 6"/>
          <p:cNvSpPr>
            <a:spLocks noGrp="1" noChangeArrowheads="1"/>
          </p:cNvSpPr>
          <p:nvPr>
            <p:ph type="sldNum" sz="quarter" idx="10"/>
          </p:nvPr>
        </p:nvSpPr>
        <p:spPr>
          <a:xfrm>
            <a:off x="6237313" y="9561513"/>
            <a:ext cx="696888" cy="344487"/>
          </a:xfrm>
          <a:prstGeom prst="rect">
            <a:avLst/>
          </a:prstGeom>
        </p:spPr>
        <p:txBody>
          <a:bodyPr/>
          <a:lstStyle>
            <a:lvl1pPr>
              <a:defRPr sz="1200" smtClean="0">
                <a:solidFill>
                  <a:schemeClr val="tx1"/>
                </a:solidFill>
                <a:latin typeface="Century" panose="02040604050505020304" pitchFamily="18" charset="0"/>
              </a:defRPr>
            </a:lvl1pPr>
          </a:lstStyle>
          <a:p>
            <a:pPr>
              <a:defRPr/>
            </a:pPr>
            <a:fld id="{FBBCC628-733E-4AE7-AF47-94B3FFF0E68F}" type="slidenum">
              <a:rPr lang="en-US" altLang="ja-JP" smtClean="0"/>
              <a:pPr>
                <a:defRPr/>
              </a:pPr>
              <a:t>‹#›</a:t>
            </a:fld>
            <a:endParaRPr lang="en-US" altLang="ja-JP" dirty="0"/>
          </a:p>
        </p:txBody>
      </p:sp>
    </p:spTree>
    <p:extLst>
      <p:ext uri="{BB962C8B-B14F-4D97-AF65-F5344CB8AC3E}">
        <p14:creationId xmlns:p14="http://schemas.microsoft.com/office/powerpoint/2010/main" val="3552693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03022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207118"/>
      </p:ext>
    </p:extLst>
  </p:cSld>
  <p:clrMap bg1="lt1" tx1="dk1" bg2="lt2" tx2="dk2" accent1="accent1" accent2="accent2" accent3="accent3" accent4="accent4" accent5="accent5" accent6="accent6" hlink="hlink" folHlink="folHlink"/>
  <p:sldLayoutIdLst>
    <p:sldLayoutId id="2147483654" r:id="rId1"/>
    <p:sldLayoutId id="2147483704" r:id="rId2"/>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9.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5.emf"/><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8.emf"/><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0.emf"/><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2.emf"/></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6.emf"/></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58000" cy="9617861"/>
          </a:xfrm>
          <a:prstGeom prst="rect">
            <a:avLst/>
          </a:prstGeom>
        </p:spPr>
      </p:pic>
      <p:sp>
        <p:nvSpPr>
          <p:cNvPr id="6" name="正方形/長方形 5"/>
          <p:cNvSpPr/>
          <p:nvPr/>
        </p:nvSpPr>
        <p:spPr>
          <a:xfrm>
            <a:off x="364787" y="410338"/>
            <a:ext cx="6128425" cy="1887696"/>
          </a:xfrm>
          <a:prstGeom prst="rect">
            <a:avLst/>
          </a:prstGeom>
        </p:spPr>
        <p:txBody>
          <a:bodyPr wrap="square">
            <a:spAutoFit/>
          </a:bodyPr>
          <a:lstStyle/>
          <a:p>
            <a:pPr algn="dist">
              <a:lnSpc>
                <a:spcPts val="7000"/>
              </a:lnSpc>
            </a:pPr>
            <a:r>
              <a:rPr lang="ja-JP" altLang="en-US" sz="4600" dirty="0">
                <a:solidFill>
                  <a:schemeClr val="accent5">
                    <a:lumMod val="60000"/>
                    <a:lumOff val="40000"/>
                  </a:schemeClr>
                </a:solidFill>
                <a:latin typeface="Microsoft JhengHei Light" panose="020B0304030504040204" pitchFamily="50" charset="-128"/>
                <a:ea typeface="Microsoft JhengHei Light" panose="020B0304030504040204" pitchFamily="50" charset="-128"/>
                <a:cs typeface="Microsoft JhengHei Light" panose="020B0304030504040204" pitchFamily="50" charset="-128"/>
              </a:rPr>
              <a:t>ＥＶＡＬＵＡＴＩＯＮ</a:t>
            </a:r>
            <a:endParaRPr lang="en-US" altLang="ja-JP" sz="4600" dirty="0">
              <a:solidFill>
                <a:schemeClr val="accent5">
                  <a:lumMod val="60000"/>
                  <a:lumOff val="40000"/>
                </a:schemeClr>
              </a:solidFill>
              <a:latin typeface="Microsoft JhengHei Light" panose="020B0304030504040204" pitchFamily="50" charset="-128"/>
              <a:ea typeface="Microsoft JhengHei Light" panose="020B0304030504040204" pitchFamily="50" charset="-128"/>
              <a:cs typeface="Microsoft JhengHei Light" panose="020B0304030504040204" pitchFamily="50" charset="-128"/>
            </a:endParaRPr>
          </a:p>
          <a:p>
            <a:pPr algn="dist">
              <a:lnSpc>
                <a:spcPts val="7000"/>
              </a:lnSpc>
            </a:pPr>
            <a:r>
              <a:rPr lang="ja-JP" altLang="en-US" sz="4600" dirty="0">
                <a:solidFill>
                  <a:schemeClr val="accent5">
                    <a:lumMod val="40000"/>
                    <a:lumOff val="60000"/>
                  </a:schemeClr>
                </a:solidFill>
                <a:latin typeface="Microsoft JhengHei Light" panose="020B0304030504040204" pitchFamily="50" charset="-128"/>
                <a:ea typeface="Microsoft JhengHei Light" panose="020B0304030504040204" pitchFamily="50" charset="-128"/>
                <a:cs typeface="Microsoft JhengHei Light" panose="020B0304030504040204" pitchFamily="50" charset="-128"/>
              </a:rPr>
              <a:t>ＴＲＡＩＮＩＮＧ</a:t>
            </a:r>
          </a:p>
        </p:txBody>
      </p:sp>
      <p:sp>
        <p:nvSpPr>
          <p:cNvPr id="8" name="正方形/長方形 7"/>
          <p:cNvSpPr/>
          <p:nvPr/>
        </p:nvSpPr>
        <p:spPr>
          <a:xfrm>
            <a:off x="5082551" y="2277242"/>
            <a:ext cx="1475084" cy="400110"/>
          </a:xfrm>
          <a:prstGeom prst="rect">
            <a:avLst/>
          </a:prstGeom>
        </p:spPr>
        <p:txBody>
          <a:bodyPr wrap="none">
            <a:spAutoFit/>
          </a:bodyPr>
          <a:lstStyle/>
          <a:p>
            <a:r>
              <a:rPr lang="ja-JP" altLang="en-US" sz="2000" b="1" dirty="0">
                <a:latin typeface="HGSｺﾞｼｯｸM" panose="020B0600000000000000" pitchFamily="50" charset="-128"/>
                <a:ea typeface="HGSｺﾞｼｯｸM" panose="020B0600000000000000" pitchFamily="50" charset="-128"/>
              </a:rPr>
              <a:t>評価者研修</a:t>
            </a:r>
            <a:endParaRPr lang="ja-JP" altLang="en-US" sz="1600" b="1" dirty="0">
              <a:latin typeface="HGSｺﾞｼｯｸM" panose="020B0600000000000000" pitchFamily="50" charset="-128"/>
              <a:ea typeface="HGSｺﾞｼｯｸM" panose="020B0600000000000000" pitchFamily="50" charset="-128"/>
            </a:endParaRPr>
          </a:p>
        </p:txBody>
      </p:sp>
      <p:pic>
        <p:nvPicPr>
          <p:cNvPr id="11" name="図 10"/>
          <p:cNvPicPr>
            <a:picLocks noChangeAspect="1"/>
          </p:cNvPicPr>
          <p:nvPr/>
        </p:nvPicPr>
        <p:blipFill>
          <a:blip r:embed="rId3"/>
          <a:stretch>
            <a:fillRect/>
          </a:stretch>
        </p:blipFill>
        <p:spPr>
          <a:xfrm>
            <a:off x="1662111" y="8946205"/>
            <a:ext cx="3533775" cy="457200"/>
          </a:xfrm>
          <a:prstGeom prst="rect">
            <a:avLst/>
          </a:prstGeom>
        </p:spPr>
      </p:pic>
    </p:spTree>
    <p:extLst>
      <p:ext uri="{BB962C8B-B14F-4D97-AF65-F5344CB8AC3E}">
        <p14:creationId xmlns:p14="http://schemas.microsoft.com/office/powerpoint/2010/main" val="2935914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305627"/>
          </a:xfrm>
          <a:prstGeom prst="rect">
            <a:avLst/>
          </a:prstGeom>
        </p:spPr>
        <p:txBody>
          <a:bodyPr>
            <a:noAutofit/>
          </a:bodyPr>
          <a:lstStyle/>
          <a:p>
            <a:pPr algn="ctr"/>
            <a:r>
              <a:rPr lang="en-US" altLang="ja-JP" sz="2000" b="1" dirty="0">
                <a:latin typeface="メイリオ" panose="020B0604030504040204" pitchFamily="50" charset="-128"/>
                <a:ea typeface="メイリオ" panose="020B0604030504040204" pitchFamily="50" charset="-128"/>
              </a:rPr>
              <a:t>MG-PDCA</a:t>
            </a:r>
            <a:r>
              <a:rPr lang="ja-JP" altLang="en-US" sz="2000" b="1" dirty="0">
                <a:latin typeface="メイリオ" panose="020B0604030504040204" pitchFamily="50" charset="-128"/>
                <a:ea typeface="メイリオ" panose="020B0604030504040204" pitchFamily="50" charset="-128"/>
              </a:rPr>
              <a:t>サイクルについて③</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3" name="テキスト ボックス 52"/>
          <p:cNvSpPr txBox="1"/>
          <p:nvPr/>
        </p:nvSpPr>
        <p:spPr>
          <a:xfrm>
            <a:off x="1015300" y="634261"/>
            <a:ext cx="5654060" cy="646331"/>
          </a:xfrm>
          <a:prstGeom prst="rect">
            <a:avLst/>
          </a:prstGeom>
          <a:noFill/>
        </p:spPr>
        <p:txBody>
          <a:bodyPr wrap="square" rtlCol="0">
            <a:spAutoFit/>
          </a:bodyPr>
          <a:lstStyle/>
          <a:p>
            <a:pPr eaLnBrk="1" hangingPunct="1"/>
            <a:r>
              <a:rPr lang="ja-JP" altLang="en-US" sz="1200" dirty="0"/>
              <a:t>進捗管理（特にプロセス管理と呼ばれるもの）の方法をお伝えします。問題解決のトライアングルで抽出された「達成実行策」を進捗管理することで、ありたい姿を実現させていきます。</a:t>
            </a:r>
          </a:p>
        </p:txBody>
      </p:sp>
      <p:pic>
        <p:nvPicPr>
          <p:cNvPr id="27" name="図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41779"/>
            <a:ext cx="592472" cy="592472"/>
          </a:xfrm>
          <a:prstGeom prst="rect">
            <a:avLst/>
          </a:prstGeom>
        </p:spPr>
      </p:pic>
      <p:sp>
        <p:nvSpPr>
          <p:cNvPr id="34" name="環状矢印 33"/>
          <p:cNvSpPr/>
          <p:nvPr/>
        </p:nvSpPr>
        <p:spPr>
          <a:xfrm rot="19484512">
            <a:off x="2148196" y="3014932"/>
            <a:ext cx="1080120" cy="1080120"/>
          </a:xfrm>
          <a:prstGeom prst="circularArrow">
            <a:avLst>
              <a:gd name="adj1" fmla="val 12500"/>
              <a:gd name="adj2" fmla="val 1142319"/>
              <a:gd name="adj3" fmla="val 20457681"/>
              <a:gd name="adj4" fmla="val 648693"/>
              <a:gd name="adj5" fmla="val 125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grpSp>
        <p:nvGrpSpPr>
          <p:cNvPr id="35" name="グループ化 34"/>
          <p:cNvGrpSpPr/>
          <p:nvPr/>
        </p:nvGrpSpPr>
        <p:grpSpPr>
          <a:xfrm>
            <a:off x="260648" y="1484129"/>
            <a:ext cx="5177170" cy="344488"/>
            <a:chOff x="188640" y="2643191"/>
            <a:chExt cx="6083921" cy="344488"/>
          </a:xfrm>
        </p:grpSpPr>
        <p:sp>
          <p:nvSpPr>
            <p:cNvPr id="36" name="正方形/長方形 35"/>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進捗管理のサイクル（</a:t>
              </a:r>
              <a:r>
                <a:rPr lang="en-US" altLang="ja-JP" sz="1400" b="1" dirty="0">
                  <a:latin typeface="メイリオ" panose="020B0604030504040204" pitchFamily="50" charset="-128"/>
                  <a:ea typeface="メイリオ" panose="020B0604030504040204" pitchFamily="50" charset="-128"/>
                </a:rPr>
                <a:t>Check</a:t>
              </a:r>
              <a:r>
                <a:rPr lang="ja-JP" altLang="en-US" sz="1400" b="1" dirty="0">
                  <a:latin typeface="メイリオ" panose="020B0604030504040204" pitchFamily="50" charset="-128"/>
                  <a:ea typeface="メイリオ" panose="020B0604030504040204" pitchFamily="50" charset="-128"/>
                </a:rPr>
                <a:t>）</a:t>
              </a:r>
            </a:p>
          </p:txBody>
        </p:sp>
      </p:grpSp>
      <p:sp>
        <p:nvSpPr>
          <p:cNvPr id="38" name="テキスト ボックス 37"/>
          <p:cNvSpPr txBox="1"/>
          <p:nvPr/>
        </p:nvSpPr>
        <p:spPr>
          <a:xfrm>
            <a:off x="293696" y="1856656"/>
            <a:ext cx="6375664" cy="461665"/>
          </a:xfrm>
          <a:prstGeom prst="rect">
            <a:avLst/>
          </a:prstGeom>
          <a:noFill/>
        </p:spPr>
        <p:txBody>
          <a:bodyPr wrap="square" rtlCol="0">
            <a:spAutoFit/>
          </a:bodyPr>
          <a:lstStyle/>
          <a:p>
            <a:pPr indent="84138" eaLnBrk="1" hangingPunct="1">
              <a:spcBef>
                <a:spcPts val="600"/>
              </a:spcBef>
            </a:pPr>
            <a:r>
              <a:rPr lang="ja-JP" altLang="en-US" sz="1200" dirty="0"/>
              <a:t>下記のようなイメージで</a:t>
            </a:r>
            <a:r>
              <a:rPr lang="en-US" altLang="ja-JP" sz="1200" dirty="0"/>
              <a:t>PDCA</a:t>
            </a:r>
            <a:r>
              <a:rPr lang="ja-JP" altLang="en-US" sz="1200" dirty="0"/>
              <a:t>サイクルを現場で回すようにしてください。計画を立てるだけではなく、</a:t>
            </a:r>
            <a:r>
              <a:rPr lang="ja-JP" altLang="en-US" sz="1200" dirty="0">
                <a:solidFill>
                  <a:srgbClr val="FF0000"/>
                </a:solidFill>
              </a:rPr>
              <a:t>進捗管理＝「検証」＋「新しい打ち手」の創造</a:t>
            </a:r>
            <a:r>
              <a:rPr lang="ja-JP" altLang="en-US" sz="1200" dirty="0"/>
              <a:t>を行ってください。</a:t>
            </a:r>
          </a:p>
        </p:txBody>
      </p:sp>
      <p:sp>
        <p:nvSpPr>
          <p:cNvPr id="39" name="テキスト ボックス 38"/>
          <p:cNvSpPr txBox="1"/>
          <p:nvPr/>
        </p:nvSpPr>
        <p:spPr>
          <a:xfrm>
            <a:off x="3262660" y="2760323"/>
            <a:ext cx="3337557" cy="276999"/>
          </a:xfrm>
          <a:prstGeom prst="rect">
            <a:avLst/>
          </a:prstGeom>
          <a:noFill/>
        </p:spPr>
        <p:txBody>
          <a:bodyPr wrap="square" rtlCol="0">
            <a:spAutoFit/>
          </a:bodyPr>
          <a:lstStyle/>
          <a:p>
            <a:pPr eaLnBrk="1" hangingPunct="1">
              <a:spcBef>
                <a:spcPts val="600"/>
              </a:spcBef>
            </a:pPr>
            <a:r>
              <a:rPr lang="ja-JP" altLang="en-US" sz="1200" dirty="0"/>
              <a:t>達成実行策は</a:t>
            </a:r>
            <a:r>
              <a:rPr lang="ja-JP" altLang="en-US" sz="1200" dirty="0">
                <a:solidFill>
                  <a:srgbClr val="FF0000"/>
                </a:solidFill>
              </a:rPr>
              <a:t>「計画」</a:t>
            </a:r>
            <a:r>
              <a:rPr lang="ja-JP" altLang="en-US" sz="1200" dirty="0"/>
              <a:t>にあたります。</a:t>
            </a:r>
          </a:p>
        </p:txBody>
      </p:sp>
      <p:sp>
        <p:nvSpPr>
          <p:cNvPr id="40" name="円/楕円 39"/>
          <p:cNvSpPr/>
          <p:nvPr/>
        </p:nvSpPr>
        <p:spPr>
          <a:xfrm>
            <a:off x="2204864" y="2655402"/>
            <a:ext cx="936104" cy="523643"/>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bg1"/>
                </a:solidFill>
                <a:latin typeface="Century" panose="02040604050505020304" pitchFamily="18" charset="0"/>
              </a:rPr>
              <a:t>Plan</a:t>
            </a:r>
            <a:endParaRPr kumimoji="1" lang="ja-JP" altLang="en-US" sz="1200" b="1" dirty="0">
              <a:solidFill>
                <a:schemeClr val="bg1"/>
              </a:solidFill>
              <a:latin typeface="Century" panose="02040604050505020304" pitchFamily="18" charset="0"/>
            </a:endParaRPr>
          </a:p>
        </p:txBody>
      </p:sp>
      <p:sp>
        <p:nvSpPr>
          <p:cNvPr id="41" name="円/楕円 40"/>
          <p:cNvSpPr/>
          <p:nvPr/>
        </p:nvSpPr>
        <p:spPr>
          <a:xfrm>
            <a:off x="1340768" y="3369744"/>
            <a:ext cx="936104" cy="523643"/>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bg1"/>
                </a:solidFill>
                <a:latin typeface="Century" panose="02040604050505020304" pitchFamily="18" charset="0"/>
              </a:rPr>
              <a:t>Action</a:t>
            </a:r>
            <a:endParaRPr kumimoji="1" lang="ja-JP" altLang="en-US" sz="1200" b="1" dirty="0">
              <a:solidFill>
                <a:schemeClr val="bg1"/>
              </a:solidFill>
              <a:latin typeface="Century" panose="02040604050505020304" pitchFamily="18" charset="0"/>
            </a:endParaRPr>
          </a:p>
        </p:txBody>
      </p:sp>
      <p:sp>
        <p:nvSpPr>
          <p:cNvPr id="42" name="円/楕円 41"/>
          <p:cNvSpPr/>
          <p:nvPr/>
        </p:nvSpPr>
        <p:spPr>
          <a:xfrm>
            <a:off x="2996952" y="3369744"/>
            <a:ext cx="936104" cy="523643"/>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bg1"/>
                </a:solidFill>
                <a:latin typeface="Century" panose="02040604050505020304" pitchFamily="18" charset="0"/>
              </a:rPr>
              <a:t>Do</a:t>
            </a:r>
            <a:endParaRPr kumimoji="1" lang="ja-JP" altLang="en-US" sz="1200" b="1" dirty="0">
              <a:solidFill>
                <a:schemeClr val="bg1"/>
              </a:solidFill>
              <a:latin typeface="Century" panose="02040604050505020304" pitchFamily="18" charset="0"/>
            </a:endParaRPr>
          </a:p>
        </p:txBody>
      </p:sp>
      <p:sp>
        <p:nvSpPr>
          <p:cNvPr id="43" name="円/楕円 42"/>
          <p:cNvSpPr/>
          <p:nvPr/>
        </p:nvSpPr>
        <p:spPr>
          <a:xfrm>
            <a:off x="2204864" y="3967267"/>
            <a:ext cx="936104" cy="523643"/>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bg1"/>
                </a:solidFill>
                <a:latin typeface="Century" panose="02040604050505020304" pitchFamily="18" charset="0"/>
              </a:rPr>
              <a:t>Check</a:t>
            </a:r>
            <a:endParaRPr kumimoji="1" lang="ja-JP" altLang="en-US" sz="1200" b="1" dirty="0">
              <a:solidFill>
                <a:schemeClr val="bg1"/>
              </a:solidFill>
              <a:latin typeface="Century" panose="02040604050505020304" pitchFamily="18" charset="0"/>
            </a:endParaRPr>
          </a:p>
        </p:txBody>
      </p:sp>
      <p:sp>
        <p:nvSpPr>
          <p:cNvPr id="44" name="テキスト ボックス 43"/>
          <p:cNvSpPr txBox="1"/>
          <p:nvPr/>
        </p:nvSpPr>
        <p:spPr>
          <a:xfrm>
            <a:off x="4005064" y="3496222"/>
            <a:ext cx="2304257" cy="276999"/>
          </a:xfrm>
          <a:prstGeom prst="rect">
            <a:avLst/>
          </a:prstGeom>
          <a:noFill/>
        </p:spPr>
        <p:txBody>
          <a:bodyPr wrap="square" rtlCol="0">
            <a:spAutoFit/>
          </a:bodyPr>
          <a:lstStyle/>
          <a:p>
            <a:pPr eaLnBrk="1" hangingPunct="1">
              <a:spcBef>
                <a:spcPts val="600"/>
              </a:spcBef>
            </a:pPr>
            <a:r>
              <a:rPr lang="ja-JP" altLang="en-US" sz="1200" dirty="0"/>
              <a:t>達成実行策を</a:t>
            </a:r>
            <a:r>
              <a:rPr lang="ja-JP" altLang="en-US" sz="1200" dirty="0">
                <a:solidFill>
                  <a:srgbClr val="FF0000"/>
                </a:solidFill>
              </a:rPr>
              <a:t>「実行」</a:t>
            </a:r>
            <a:r>
              <a:rPr lang="ja-JP" altLang="en-US" sz="1200" dirty="0"/>
              <a:t>に移します。</a:t>
            </a:r>
          </a:p>
        </p:txBody>
      </p:sp>
      <p:sp>
        <p:nvSpPr>
          <p:cNvPr id="45" name="テキスト ボックス 44"/>
          <p:cNvSpPr txBox="1"/>
          <p:nvPr/>
        </p:nvSpPr>
        <p:spPr>
          <a:xfrm>
            <a:off x="3299010" y="4090645"/>
            <a:ext cx="2578262" cy="646331"/>
          </a:xfrm>
          <a:prstGeom prst="rect">
            <a:avLst/>
          </a:prstGeom>
          <a:noFill/>
        </p:spPr>
        <p:txBody>
          <a:bodyPr wrap="square" rtlCol="0">
            <a:spAutoFit/>
          </a:bodyPr>
          <a:lstStyle/>
          <a:p>
            <a:pPr eaLnBrk="1" hangingPunct="1">
              <a:spcBef>
                <a:spcPts val="600"/>
              </a:spcBef>
            </a:pPr>
            <a:r>
              <a:rPr lang="ja-JP" altLang="en-US" sz="1200" dirty="0"/>
              <a:t>達成実行策は仮説なので検証が必要です。実行したことによって効果がでたかを</a:t>
            </a:r>
            <a:r>
              <a:rPr lang="ja-JP" altLang="en-US" sz="1200" dirty="0">
                <a:solidFill>
                  <a:srgbClr val="FF0000"/>
                </a:solidFill>
              </a:rPr>
              <a:t>「検証」</a:t>
            </a:r>
            <a:r>
              <a:rPr lang="ja-JP" altLang="en-US" sz="1200" dirty="0"/>
              <a:t>します。</a:t>
            </a:r>
          </a:p>
        </p:txBody>
      </p:sp>
      <p:sp>
        <p:nvSpPr>
          <p:cNvPr id="46" name="テキスト ボックス 45"/>
          <p:cNvSpPr txBox="1"/>
          <p:nvPr/>
        </p:nvSpPr>
        <p:spPr>
          <a:xfrm>
            <a:off x="332656" y="2792760"/>
            <a:ext cx="1944216" cy="538609"/>
          </a:xfrm>
          <a:prstGeom prst="rect">
            <a:avLst/>
          </a:prstGeom>
          <a:noFill/>
        </p:spPr>
        <p:txBody>
          <a:bodyPr wrap="square" rtlCol="0">
            <a:spAutoFit/>
          </a:bodyPr>
          <a:lstStyle/>
          <a:p>
            <a:pPr eaLnBrk="1" hangingPunct="1">
              <a:spcBef>
                <a:spcPts val="600"/>
              </a:spcBef>
            </a:pPr>
            <a:r>
              <a:rPr lang="ja-JP" altLang="en-US" sz="1200" dirty="0"/>
              <a:t>効果がでないときは、</a:t>
            </a:r>
            <a:endParaRPr lang="en-US" altLang="ja-JP" sz="1200" dirty="0"/>
          </a:p>
          <a:p>
            <a:pPr eaLnBrk="1" hangingPunct="1">
              <a:spcBef>
                <a:spcPts val="600"/>
              </a:spcBef>
            </a:pPr>
            <a:r>
              <a:rPr lang="ja-JP" altLang="en-US" sz="1200" dirty="0">
                <a:solidFill>
                  <a:srgbClr val="FF0000"/>
                </a:solidFill>
              </a:rPr>
              <a:t>「新しい打ち手」</a:t>
            </a:r>
            <a:r>
              <a:rPr lang="ja-JP" altLang="en-US" sz="1200" dirty="0"/>
              <a:t>を考えます。</a:t>
            </a:r>
          </a:p>
        </p:txBody>
      </p:sp>
      <p:grpSp>
        <p:nvGrpSpPr>
          <p:cNvPr id="47" name="グループ化 46"/>
          <p:cNvGrpSpPr/>
          <p:nvPr/>
        </p:nvGrpSpPr>
        <p:grpSpPr>
          <a:xfrm>
            <a:off x="293696" y="5385048"/>
            <a:ext cx="5177170" cy="344488"/>
            <a:chOff x="188640" y="2643191"/>
            <a:chExt cx="6083921" cy="344488"/>
          </a:xfrm>
        </p:grpSpPr>
        <p:sp>
          <p:nvSpPr>
            <p:cNvPr id="52" name="正方形/長方形 51"/>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進捗管理の</a:t>
              </a:r>
              <a:r>
                <a:rPr lang="en-US" altLang="ja-JP" sz="1400" b="1" dirty="0">
                  <a:latin typeface="メイリオ" panose="020B0604030504040204" pitchFamily="50" charset="-128"/>
                  <a:ea typeface="メイリオ" panose="020B0604030504040204" pitchFamily="50" charset="-128"/>
                </a:rPr>
                <a:t>4</a:t>
              </a:r>
              <a:r>
                <a:rPr lang="ja-JP" altLang="en-US" sz="1400" b="1" dirty="0">
                  <a:latin typeface="メイリオ" panose="020B0604030504040204" pitchFamily="50" charset="-128"/>
                  <a:ea typeface="メイリオ" panose="020B0604030504040204" pitchFamily="50" charset="-128"/>
                </a:rPr>
                <a:t>象限（</a:t>
              </a:r>
              <a:r>
                <a:rPr lang="en-US" altLang="ja-JP" sz="1400" b="1" dirty="0">
                  <a:latin typeface="メイリオ" panose="020B0604030504040204" pitchFamily="50" charset="-128"/>
                  <a:ea typeface="メイリオ" panose="020B0604030504040204" pitchFamily="50" charset="-128"/>
                </a:rPr>
                <a:t>Action</a:t>
              </a:r>
              <a:r>
                <a:rPr lang="ja-JP" altLang="en-US" sz="1400" b="1" dirty="0">
                  <a:latin typeface="メイリオ" panose="020B0604030504040204" pitchFamily="50" charset="-128"/>
                  <a:ea typeface="メイリオ" panose="020B0604030504040204" pitchFamily="50" charset="-128"/>
                </a:rPr>
                <a:t>）</a:t>
              </a:r>
            </a:p>
          </p:txBody>
        </p:sp>
      </p:grpSp>
      <p:sp>
        <p:nvSpPr>
          <p:cNvPr id="55" name="テキスト ボックス 54"/>
          <p:cNvSpPr txBox="1"/>
          <p:nvPr/>
        </p:nvSpPr>
        <p:spPr>
          <a:xfrm>
            <a:off x="326744" y="5757575"/>
            <a:ext cx="6375664" cy="830997"/>
          </a:xfrm>
          <a:prstGeom prst="rect">
            <a:avLst/>
          </a:prstGeom>
          <a:noFill/>
        </p:spPr>
        <p:txBody>
          <a:bodyPr wrap="square" rtlCol="0">
            <a:spAutoFit/>
          </a:bodyPr>
          <a:lstStyle/>
          <a:p>
            <a:pPr indent="84138" eaLnBrk="1" hangingPunct="1">
              <a:spcBef>
                <a:spcPts val="600"/>
              </a:spcBef>
            </a:pPr>
            <a:r>
              <a:rPr lang="ja-JP" altLang="en-US" sz="1200" dirty="0"/>
              <a:t>計画通り実行しても、必ずしも成果が出るとは限りません。下記のような</a:t>
            </a:r>
            <a:r>
              <a:rPr lang="en-US" altLang="ja-JP" sz="1200" dirty="0"/>
              <a:t>4</a:t>
            </a:r>
            <a:r>
              <a:rPr lang="ja-JP" altLang="en-US" sz="1200" dirty="0"/>
              <a:t>象限のなかで、「計画通り実行した」が、「想定した効果までは出なかった」が圧倒的に多いはずです。その場合は、</a:t>
            </a:r>
            <a:r>
              <a:rPr lang="ja-JP" altLang="en-US" sz="1200" dirty="0">
                <a:solidFill>
                  <a:srgbClr val="FF0000"/>
                </a:solidFill>
              </a:rPr>
              <a:t>ありたい姿に向かって、新しい打ち手を考えることが</a:t>
            </a:r>
            <a:r>
              <a:rPr lang="en-US" altLang="ja-JP" sz="1200" dirty="0">
                <a:solidFill>
                  <a:srgbClr val="FF0000"/>
                </a:solidFill>
              </a:rPr>
              <a:t>Action</a:t>
            </a:r>
            <a:r>
              <a:rPr lang="ja-JP" altLang="en-US" sz="1200" dirty="0">
                <a:solidFill>
                  <a:srgbClr val="FF0000"/>
                </a:solidFill>
              </a:rPr>
              <a:t>になります。それを繰り返しながら、ありたい姿を実現することがマネジャーの仕事になります。</a:t>
            </a:r>
          </a:p>
        </p:txBody>
      </p:sp>
      <p:sp>
        <p:nvSpPr>
          <p:cNvPr id="57" name="テキスト ボックス 56"/>
          <p:cNvSpPr txBox="1"/>
          <p:nvPr/>
        </p:nvSpPr>
        <p:spPr>
          <a:xfrm>
            <a:off x="2000095" y="4928665"/>
            <a:ext cx="4453241" cy="276999"/>
          </a:xfrm>
          <a:prstGeom prst="rect">
            <a:avLst/>
          </a:prstGeom>
          <a:noFill/>
        </p:spPr>
        <p:txBody>
          <a:bodyPr wrap="square" rtlCol="0">
            <a:spAutoFit/>
          </a:bodyPr>
          <a:lstStyle/>
          <a:p>
            <a:pPr eaLnBrk="1" hangingPunct="1"/>
            <a:r>
              <a:rPr lang="ja-JP" altLang="en-US" sz="1200" dirty="0"/>
              <a:t>最適な進捗管理のサイクルは、　　　　　　　　　　　　　　　　　である。</a:t>
            </a:r>
          </a:p>
        </p:txBody>
      </p:sp>
      <p:sp>
        <p:nvSpPr>
          <p:cNvPr id="58" name="正方形/長方形 57"/>
          <p:cNvSpPr/>
          <p:nvPr/>
        </p:nvSpPr>
        <p:spPr>
          <a:xfrm>
            <a:off x="4179765" y="4826715"/>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rgbClr val="FF0000"/>
                </a:solidFill>
              </a:rPr>
              <a:t>2</a:t>
            </a:r>
            <a:r>
              <a:rPr lang="ja-JP" altLang="en-US" sz="1100" dirty="0">
                <a:solidFill>
                  <a:srgbClr val="FF0000"/>
                </a:solidFill>
              </a:rPr>
              <a:t>週間に一度</a:t>
            </a:r>
            <a:endParaRPr kumimoji="1" lang="ja-JP" altLang="en-US" sz="1100" dirty="0">
              <a:solidFill>
                <a:srgbClr val="FF0000"/>
              </a:solidFill>
            </a:endParaRPr>
          </a:p>
        </p:txBody>
      </p:sp>
      <p:pic>
        <p:nvPicPr>
          <p:cNvPr id="5" name="図 4"/>
          <p:cNvPicPr>
            <a:picLocks noChangeAspect="1"/>
          </p:cNvPicPr>
          <p:nvPr/>
        </p:nvPicPr>
        <p:blipFill>
          <a:blip r:embed="rId4"/>
          <a:stretch>
            <a:fillRect/>
          </a:stretch>
        </p:blipFill>
        <p:spPr>
          <a:xfrm>
            <a:off x="981075" y="6694957"/>
            <a:ext cx="4608000" cy="2767681"/>
          </a:xfrm>
          <a:prstGeom prst="rect">
            <a:avLst/>
          </a:prstGeom>
        </p:spPr>
      </p:pic>
    </p:spTree>
    <p:extLst>
      <p:ext uri="{BB962C8B-B14F-4D97-AF65-F5344CB8AC3E}">
        <p14:creationId xmlns:p14="http://schemas.microsoft.com/office/powerpoint/2010/main" val="64376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内省支援の大切さ</a:t>
            </a:r>
          </a:p>
        </p:txBody>
      </p:sp>
      <p:grpSp>
        <p:nvGrpSpPr>
          <p:cNvPr id="26" name="グループ化 25"/>
          <p:cNvGrpSpPr/>
          <p:nvPr/>
        </p:nvGrpSpPr>
        <p:grpSpPr>
          <a:xfrm>
            <a:off x="260648" y="848544"/>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907947"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成長感と内省支援の関連性</a:t>
              </a:r>
            </a:p>
          </p:txBody>
        </p:sp>
      </p:grpSp>
      <p:sp>
        <p:nvSpPr>
          <p:cNvPr id="22" name="テキスト ボックス 21"/>
          <p:cNvSpPr txBox="1"/>
          <p:nvPr/>
        </p:nvSpPr>
        <p:spPr>
          <a:xfrm>
            <a:off x="333374" y="1136576"/>
            <a:ext cx="6191251" cy="646331"/>
          </a:xfrm>
          <a:prstGeom prst="rect">
            <a:avLst/>
          </a:prstGeom>
          <a:noFill/>
        </p:spPr>
        <p:txBody>
          <a:bodyPr wrap="square" rtlCol="0">
            <a:spAutoFit/>
          </a:bodyPr>
          <a:lstStyle/>
          <a:p>
            <a:pPr indent="84138" eaLnBrk="1" hangingPunct="1">
              <a:spcBef>
                <a:spcPts val="600"/>
              </a:spcBef>
            </a:pPr>
            <a:r>
              <a:rPr lang="ja-JP" altLang="en-US" sz="1200" dirty="0"/>
              <a:t>周囲からのかかわり（支援）と、成長感の</a:t>
            </a:r>
            <a:r>
              <a:rPr lang="en-US" altLang="ja-JP" sz="1200" dirty="0"/>
              <a:t>6</a:t>
            </a:r>
            <a:r>
              <a:rPr lang="ja-JP" altLang="en-US" sz="1200" dirty="0"/>
              <a:t>因子との関連性を分析すると、「内省支援」と</a:t>
            </a:r>
            <a:r>
              <a:rPr lang="en-US" altLang="ja-JP" sz="1200" dirty="0"/>
              <a:t>6</a:t>
            </a:r>
            <a:r>
              <a:rPr lang="ja-JP" altLang="en-US" sz="1200" dirty="0"/>
              <a:t>項目の結びつきが深いことが分かりました。つまり、内省が促進されると成長感を感じるということになります。</a:t>
            </a:r>
          </a:p>
        </p:txBody>
      </p:sp>
      <p:sp>
        <p:nvSpPr>
          <p:cNvPr id="39" name="Rectangle 20"/>
          <p:cNvSpPr>
            <a:spLocks noChangeArrowheads="1"/>
          </p:cNvSpPr>
          <p:nvPr/>
        </p:nvSpPr>
        <p:spPr bwMode="auto">
          <a:xfrm>
            <a:off x="368660" y="4943903"/>
            <a:ext cx="6191250" cy="369137"/>
          </a:xfrm>
          <a:prstGeom prst="rect">
            <a:avLst/>
          </a:prstGeom>
          <a:noFill/>
          <a:ln w="9525">
            <a:noFill/>
            <a:miter lim="800000"/>
            <a:headEnd/>
            <a:tailEnd/>
          </a:ln>
        </p:spPr>
        <p:txBody>
          <a:bodyPr wrap="square" lIns="90000" tIns="46800" rIns="90000" bIns="46800">
            <a:noAutofit/>
          </a:bodyPr>
          <a:lstStyle/>
          <a:p>
            <a:pPr algn="r"/>
            <a:r>
              <a:rPr lang="ja-JP" altLang="en-US" sz="1100" dirty="0"/>
              <a:t>出典）</a:t>
            </a:r>
            <a:r>
              <a:rPr lang="en-US" altLang="ja-JP" sz="1100" dirty="0"/>
              <a:t>『</a:t>
            </a:r>
            <a:r>
              <a:rPr lang="zh-TW" altLang="en-US" sz="1100" dirty="0"/>
              <a:t>人材開発白書</a:t>
            </a:r>
            <a:r>
              <a:rPr lang="en-US" altLang="zh-TW" sz="1100" dirty="0"/>
              <a:t>20</a:t>
            </a:r>
            <a:r>
              <a:rPr lang="en-US" altLang="ja-JP" sz="1100" dirty="0"/>
              <a:t>09』</a:t>
            </a:r>
            <a:r>
              <a:rPr lang="ja-JP" altLang="en-US" sz="1100" dirty="0"/>
              <a:t>　富士ゼロックス総合教育研究所　を一部加筆</a:t>
            </a:r>
          </a:p>
        </p:txBody>
      </p:sp>
      <p:grpSp>
        <p:nvGrpSpPr>
          <p:cNvPr id="56" name="グループ化 55"/>
          <p:cNvGrpSpPr/>
          <p:nvPr/>
        </p:nvGrpSpPr>
        <p:grpSpPr>
          <a:xfrm>
            <a:off x="268054" y="5241032"/>
            <a:ext cx="5177170" cy="344488"/>
            <a:chOff x="188640" y="2643191"/>
            <a:chExt cx="6083921" cy="344488"/>
          </a:xfrm>
        </p:grpSpPr>
        <p:sp>
          <p:nvSpPr>
            <p:cNvPr id="57" name="正方形/長方形 5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2"/>
            <p:cNvSpPr txBox="1">
              <a:spLocks noChangeArrowheads="1"/>
            </p:cNvSpPr>
            <p:nvPr/>
          </p:nvSpPr>
          <p:spPr>
            <a:xfrm>
              <a:off x="188640" y="2643191"/>
              <a:ext cx="4907947"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職場での内省支援</a:t>
              </a:r>
            </a:p>
          </p:txBody>
        </p:sp>
      </p:grpSp>
      <p:sp>
        <p:nvSpPr>
          <p:cNvPr id="59" name="テキスト ボックス 58"/>
          <p:cNvSpPr txBox="1"/>
          <p:nvPr/>
        </p:nvSpPr>
        <p:spPr>
          <a:xfrm>
            <a:off x="302268" y="5555903"/>
            <a:ext cx="6375664" cy="646331"/>
          </a:xfrm>
          <a:prstGeom prst="rect">
            <a:avLst/>
          </a:prstGeom>
          <a:noFill/>
        </p:spPr>
        <p:txBody>
          <a:bodyPr wrap="square" rtlCol="0">
            <a:spAutoFit/>
          </a:bodyPr>
          <a:lstStyle/>
          <a:p>
            <a:pPr indent="84138" eaLnBrk="1" hangingPunct="1">
              <a:spcBef>
                <a:spcPts val="600"/>
              </a:spcBef>
            </a:pPr>
            <a:r>
              <a:rPr lang="ja-JP" altLang="en-US" sz="1200" dirty="0"/>
              <a:t>続いて、内省支援がどのような場合に促進されるかを示したものが下記の結果です。上司が職場の人間関係に配慮する場合や、職場で対話がある場合が挙がりました。従って、職場のありたい姿について対話することは、成長とも間接的に連動していると言えます。</a:t>
            </a:r>
          </a:p>
        </p:txBody>
      </p:sp>
      <p:sp>
        <p:nvSpPr>
          <p:cNvPr id="61" name="Rectangle 20"/>
          <p:cNvSpPr>
            <a:spLocks noChangeArrowheads="1"/>
          </p:cNvSpPr>
          <p:nvPr/>
        </p:nvSpPr>
        <p:spPr bwMode="auto">
          <a:xfrm>
            <a:off x="368660" y="9201472"/>
            <a:ext cx="6191250" cy="369137"/>
          </a:xfrm>
          <a:prstGeom prst="rect">
            <a:avLst/>
          </a:prstGeom>
          <a:noFill/>
          <a:ln w="9525">
            <a:noFill/>
            <a:miter lim="800000"/>
            <a:headEnd/>
            <a:tailEnd/>
          </a:ln>
        </p:spPr>
        <p:txBody>
          <a:bodyPr wrap="square" lIns="90000" tIns="46800" rIns="90000" bIns="46800">
            <a:noAutofit/>
          </a:bodyPr>
          <a:lstStyle/>
          <a:p>
            <a:pPr algn="r"/>
            <a:r>
              <a:rPr lang="ja-JP" altLang="en-US" sz="1100" dirty="0"/>
              <a:t>出典）</a:t>
            </a:r>
            <a:r>
              <a:rPr lang="en-US" altLang="ja-JP" sz="1100" dirty="0"/>
              <a:t>『</a:t>
            </a:r>
            <a:r>
              <a:rPr lang="zh-TW" altLang="en-US" sz="1100" dirty="0"/>
              <a:t>人材開発白書</a:t>
            </a:r>
            <a:r>
              <a:rPr lang="en-US" altLang="zh-TW" sz="1100" dirty="0"/>
              <a:t>20</a:t>
            </a:r>
            <a:r>
              <a:rPr lang="en-US" altLang="ja-JP" sz="1100" dirty="0"/>
              <a:t>09』</a:t>
            </a:r>
            <a:r>
              <a:rPr lang="ja-JP" altLang="en-US" sz="1100" dirty="0"/>
              <a:t>　富士ゼロックス総合教育研究所　を一部加筆</a:t>
            </a:r>
          </a:p>
        </p:txBody>
      </p:sp>
      <p:pic>
        <p:nvPicPr>
          <p:cNvPr id="4" name="図 3"/>
          <p:cNvPicPr>
            <a:picLocks noChangeAspect="1"/>
          </p:cNvPicPr>
          <p:nvPr/>
        </p:nvPicPr>
        <p:blipFill>
          <a:blip r:embed="rId3"/>
          <a:stretch>
            <a:fillRect/>
          </a:stretch>
        </p:blipFill>
        <p:spPr>
          <a:xfrm>
            <a:off x="1196752" y="1835107"/>
            <a:ext cx="4320000" cy="3045885"/>
          </a:xfrm>
          <a:prstGeom prst="rect">
            <a:avLst/>
          </a:prstGeom>
        </p:spPr>
      </p:pic>
      <p:pic>
        <p:nvPicPr>
          <p:cNvPr id="5" name="図 4"/>
          <p:cNvPicPr>
            <a:picLocks noChangeAspect="1"/>
          </p:cNvPicPr>
          <p:nvPr/>
        </p:nvPicPr>
        <p:blipFill>
          <a:blip r:embed="rId4"/>
          <a:stretch>
            <a:fillRect/>
          </a:stretch>
        </p:blipFill>
        <p:spPr>
          <a:xfrm>
            <a:off x="979146" y="6312914"/>
            <a:ext cx="4680000" cy="2777877"/>
          </a:xfrm>
          <a:prstGeom prst="rect">
            <a:avLst/>
          </a:prstGeom>
        </p:spPr>
      </p:pic>
    </p:spTree>
    <p:extLst>
      <p:ext uri="{BB962C8B-B14F-4D97-AF65-F5344CB8AC3E}">
        <p14:creationId xmlns:p14="http://schemas.microsoft.com/office/powerpoint/2010/main" val="3559077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806734" y="144016"/>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アイスブレイク（絶対評価と相対評価）</a:t>
            </a:r>
          </a:p>
        </p:txBody>
      </p:sp>
      <p:sp>
        <p:nvSpPr>
          <p:cNvPr id="53" name="テキスト ボックス 52"/>
          <p:cNvSpPr txBox="1"/>
          <p:nvPr/>
        </p:nvSpPr>
        <p:spPr>
          <a:xfrm>
            <a:off x="1000893" y="715791"/>
            <a:ext cx="5509325" cy="461665"/>
          </a:xfrm>
          <a:prstGeom prst="rect">
            <a:avLst/>
          </a:prstGeom>
          <a:noFill/>
        </p:spPr>
        <p:txBody>
          <a:bodyPr wrap="square" rtlCol="0">
            <a:spAutoFit/>
          </a:bodyPr>
          <a:lstStyle/>
          <a:p>
            <a:pPr eaLnBrk="1" hangingPunct="1"/>
            <a:r>
              <a:rPr lang="ja-JP" altLang="en-US" sz="1200" dirty="0"/>
              <a:t>評価制度を理解するうえで、「絶対評価」と「相対評価」の違いを理解することが大切です。まずは、絶対評価と相対評価の違いを理解しましょう。</a:t>
            </a:r>
          </a:p>
        </p:txBody>
      </p:sp>
      <p:pic>
        <p:nvPicPr>
          <p:cNvPr id="39" name="図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5" y="704850"/>
            <a:ext cx="592472" cy="592472"/>
          </a:xfrm>
          <a:prstGeom prst="rect">
            <a:avLst/>
          </a:prstGeom>
        </p:spPr>
      </p:pic>
      <p:grpSp>
        <p:nvGrpSpPr>
          <p:cNvPr id="31" name="グループ化 30"/>
          <p:cNvGrpSpPr/>
          <p:nvPr/>
        </p:nvGrpSpPr>
        <p:grpSpPr>
          <a:xfrm>
            <a:off x="260648" y="4160912"/>
            <a:ext cx="5177170" cy="344488"/>
            <a:chOff x="188640" y="2643191"/>
            <a:chExt cx="6083921" cy="344488"/>
          </a:xfrm>
        </p:grpSpPr>
        <p:sp>
          <p:nvSpPr>
            <p:cNvPr id="32" name="正方形/長方形 31"/>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簡単なアイスブレイク</a:t>
              </a:r>
            </a:p>
          </p:txBody>
        </p:sp>
      </p:grpSp>
      <p:sp>
        <p:nvSpPr>
          <p:cNvPr id="34" name="テキスト ボックス 33"/>
          <p:cNvSpPr txBox="1"/>
          <p:nvPr/>
        </p:nvSpPr>
        <p:spPr>
          <a:xfrm>
            <a:off x="981075" y="4592960"/>
            <a:ext cx="5543550" cy="461665"/>
          </a:xfrm>
          <a:prstGeom prst="rect">
            <a:avLst/>
          </a:prstGeom>
          <a:noFill/>
        </p:spPr>
        <p:txBody>
          <a:bodyPr wrap="square" rtlCol="0">
            <a:spAutoFit/>
          </a:bodyPr>
          <a:lstStyle/>
          <a:p>
            <a:pPr eaLnBrk="1" hangingPunct="1"/>
            <a:r>
              <a:rPr lang="ja-JP" altLang="en-US" sz="1200" dirty="0"/>
              <a:t>世の中にも評価というものは存在します。下記の評価は、絶対評価・相対評価のどちらでしょう。あてはまる方に○をつけてください。</a:t>
            </a:r>
          </a:p>
        </p:txBody>
      </p:sp>
      <p:pic>
        <p:nvPicPr>
          <p:cNvPr id="35" name="図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656" y="4592960"/>
            <a:ext cx="592097" cy="592097"/>
          </a:xfrm>
          <a:prstGeom prst="rect">
            <a:avLst/>
          </a:prstGeom>
        </p:spPr>
      </p:pic>
      <p:grpSp>
        <p:nvGrpSpPr>
          <p:cNvPr id="22" name="グループ化 21"/>
          <p:cNvGrpSpPr/>
          <p:nvPr/>
        </p:nvGrpSpPr>
        <p:grpSpPr>
          <a:xfrm>
            <a:off x="260648" y="1517979"/>
            <a:ext cx="4608512" cy="336520"/>
            <a:chOff x="188640" y="2658743"/>
            <a:chExt cx="6346484" cy="336520"/>
          </a:xfrm>
        </p:grpSpPr>
        <p:sp>
          <p:nvSpPr>
            <p:cNvPr id="23" name="正方形/長方形 22"/>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
            <p:cNvSpPr txBox="1">
              <a:spLocks noChangeArrowheads="1"/>
            </p:cNvSpPr>
            <p:nvPr/>
          </p:nvSpPr>
          <p:spPr>
            <a:xfrm>
              <a:off x="188640" y="2658743"/>
              <a:ext cx="4445053" cy="336520"/>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「絶対評価」と「相対評価」の違い</a:t>
              </a:r>
            </a:p>
          </p:txBody>
        </p:sp>
      </p:grpSp>
      <p:sp>
        <p:nvSpPr>
          <p:cNvPr id="25" name="テキスト ボックス 24"/>
          <p:cNvSpPr txBox="1"/>
          <p:nvPr/>
        </p:nvSpPr>
        <p:spPr>
          <a:xfrm>
            <a:off x="293696" y="1854499"/>
            <a:ext cx="6375664" cy="276999"/>
          </a:xfrm>
          <a:prstGeom prst="rect">
            <a:avLst/>
          </a:prstGeom>
          <a:noFill/>
        </p:spPr>
        <p:txBody>
          <a:bodyPr wrap="square" rtlCol="0">
            <a:spAutoFit/>
          </a:bodyPr>
          <a:lstStyle/>
          <a:p>
            <a:pPr indent="84138" eaLnBrk="1" hangingPunct="1">
              <a:spcBef>
                <a:spcPts val="600"/>
              </a:spcBef>
            </a:pPr>
            <a:r>
              <a:rPr lang="ja-JP" altLang="en-US" sz="1200" dirty="0"/>
              <a:t>まずは、「絶対評価」と「相対評価」の違いについて理解しましょう。</a:t>
            </a:r>
          </a:p>
        </p:txBody>
      </p:sp>
      <p:graphicFrame>
        <p:nvGraphicFramePr>
          <p:cNvPr id="26" name="表 25"/>
          <p:cNvGraphicFramePr>
            <a:graphicFrameLocks noGrp="1"/>
          </p:cNvGraphicFramePr>
          <p:nvPr>
            <p:extLst/>
          </p:nvPr>
        </p:nvGraphicFramePr>
        <p:xfrm>
          <a:off x="1303330" y="2238059"/>
          <a:ext cx="4861974" cy="1634821"/>
        </p:xfrm>
        <a:graphic>
          <a:graphicData uri="http://schemas.openxmlformats.org/drawingml/2006/table">
            <a:tbl>
              <a:tblPr>
                <a:tableStyleId>{5940675A-B579-460E-94D1-54222C63F5DA}</a:tableStyleId>
              </a:tblPr>
              <a:tblGrid>
                <a:gridCol w="901534">
                  <a:extLst>
                    <a:ext uri="{9D8B030D-6E8A-4147-A177-3AD203B41FA5}">
                      <a16:colId xmlns:a16="http://schemas.microsoft.com/office/drawing/2014/main" val="20000"/>
                    </a:ext>
                  </a:extLst>
                </a:gridCol>
                <a:gridCol w="3960440">
                  <a:extLst>
                    <a:ext uri="{9D8B030D-6E8A-4147-A177-3AD203B41FA5}">
                      <a16:colId xmlns:a16="http://schemas.microsoft.com/office/drawing/2014/main" val="20001"/>
                    </a:ext>
                  </a:extLst>
                </a:gridCol>
              </a:tblGrid>
              <a:tr h="216024">
                <a:tc>
                  <a:txBody>
                    <a:bodyPr/>
                    <a:lstStyle/>
                    <a:p>
                      <a:pPr algn="ctr">
                        <a:spcAft>
                          <a:spcPts val="0"/>
                        </a:spcAft>
                      </a:pPr>
                      <a:r>
                        <a:rPr lang="ja-JP" altLang="en-US" sz="1200" kern="100" dirty="0">
                          <a:effectLst/>
                          <a:latin typeface="ＭＳ Ｐゴシック" panose="020B0600070205080204" pitchFamily="50" charset="-128"/>
                          <a:ea typeface="ＭＳ Ｐゴシック" panose="020B0600070205080204" pitchFamily="50" charset="-128"/>
                          <a:cs typeface="+mn-cs"/>
                        </a:rPr>
                        <a:t>名　称</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解　説</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extLst>
                  <a:ext uri="{0D108BD9-81ED-4DB2-BD59-A6C34878D82A}">
                    <a16:rowId xmlns:a16="http://schemas.microsoft.com/office/drawing/2014/main" val="10000"/>
                  </a:ext>
                </a:extLst>
              </a:tr>
              <a:tr h="720080">
                <a:tc>
                  <a:txBody>
                    <a:bodyPr/>
                    <a:lstStyle/>
                    <a:p>
                      <a:pPr algn="ctr">
                        <a:spcAft>
                          <a:spcPts val="0"/>
                        </a:spcAft>
                      </a:pPr>
                      <a:r>
                        <a:rPr lang="ja-JP" altLang="en-US"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絶対評価</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marL="0" algn="just" rtl="0" eaLnBrk="1" fontAlgn="ctr" latinLnBrk="0" hangingPunct="1">
                        <a:spcBef>
                          <a:spcPts val="0"/>
                        </a:spcBef>
                        <a:spcAft>
                          <a:spcPts val="0"/>
                        </a:spcAft>
                      </a:pPr>
                      <a:r>
                        <a:rPr kumimoji="1" lang="ja-JP" altLang="en-US" sz="1100" b="0" i="0" u="none" strike="noStrike" kern="100" dirty="0">
                          <a:solidFill>
                            <a:srgbClr val="000000"/>
                          </a:solidFill>
                          <a:effectLst/>
                          <a:latin typeface="ＭＳ Ｐゴシック" panose="020B0600070205080204" pitchFamily="50" charset="-128"/>
                          <a:ea typeface="ＭＳ Ｐゴシック" panose="020B0600070205080204" pitchFamily="50" charset="-128"/>
                        </a:rPr>
                        <a:t>客観的基準（期待値）に基づいて、優れているか？劣っているか？の評価を決定する方式のこと。</a:t>
                      </a:r>
                      <a:endParaRPr lang="ja-JP" altLang="en-US" sz="1200" b="0" i="0" u="none" strike="noStrike" dirty="0">
                        <a:effectLst/>
                        <a:latin typeface="ＭＳ Ｐゴシック" panose="020B0600070205080204" pitchFamily="50" charset="-128"/>
                        <a:ea typeface="ＭＳ Ｐゴシック" panose="020B0600070205080204" pitchFamily="50" charset="-128"/>
                      </a:endParaRPr>
                    </a:p>
                  </a:txBody>
                  <a:tcPr marL="62865" marR="62865" marT="9525" marB="0" anchor="ctr"/>
                </a:tc>
                <a:extLst>
                  <a:ext uri="{0D108BD9-81ED-4DB2-BD59-A6C34878D82A}">
                    <a16:rowId xmlns:a16="http://schemas.microsoft.com/office/drawing/2014/main" val="10001"/>
                  </a:ext>
                </a:extLst>
              </a:tr>
              <a:tr h="698717">
                <a:tc>
                  <a:txBody>
                    <a:bodyPr/>
                    <a:lstStyle/>
                    <a:p>
                      <a:pPr algn="ctr">
                        <a:spcAft>
                          <a:spcPts val="0"/>
                        </a:spcAft>
                      </a:pPr>
                      <a:r>
                        <a:rPr lang="ja-JP" altLang="en-US"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相対評価</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marL="0" algn="just" rtl="0" eaLnBrk="1" fontAlgn="ctr" latinLnBrk="0" hangingPunct="1">
                        <a:spcBef>
                          <a:spcPts val="0"/>
                        </a:spcBef>
                        <a:spcAft>
                          <a:spcPts val="0"/>
                        </a:spcAft>
                      </a:pPr>
                      <a:r>
                        <a:rPr kumimoji="1" lang="ja-JP" altLang="en-US" sz="1100" b="0" i="0" u="none" strike="noStrike" kern="100" dirty="0">
                          <a:solidFill>
                            <a:srgbClr val="000000"/>
                          </a:solidFill>
                          <a:effectLst/>
                          <a:latin typeface="ＭＳ Ｐゴシック" panose="020B0600070205080204" pitchFamily="50" charset="-128"/>
                          <a:ea typeface="ＭＳ Ｐゴシック" panose="020B0600070205080204" pitchFamily="50" charset="-128"/>
                        </a:rPr>
                        <a:t>被評価者が属する母集団の中で成績順に序列をつけ、その中の相対的な位置において、優れているか？劣っているか？の評価を決定する方式のこと。</a:t>
                      </a:r>
                      <a:endParaRPr lang="ja-JP" altLang="en-US" sz="1200" b="0" i="0" u="none" strike="noStrike" dirty="0">
                        <a:effectLst/>
                        <a:latin typeface="ＭＳ Ｐゴシック" panose="020B0600070205080204" pitchFamily="50" charset="-128"/>
                        <a:ea typeface="ＭＳ Ｐゴシック" panose="020B0600070205080204" pitchFamily="50" charset="-128"/>
                      </a:endParaRPr>
                    </a:p>
                  </a:txBody>
                  <a:tcPr marL="62865" marR="62865" marT="9525" marB="0" anchor="ctr"/>
                </a:tc>
                <a:extLst>
                  <a:ext uri="{0D108BD9-81ED-4DB2-BD59-A6C34878D82A}">
                    <a16:rowId xmlns:a16="http://schemas.microsoft.com/office/drawing/2014/main" val="10002"/>
                  </a:ext>
                </a:extLst>
              </a:tr>
            </a:tbl>
          </a:graphicData>
        </a:graphic>
      </p:graphicFrame>
      <p:graphicFrame>
        <p:nvGraphicFramePr>
          <p:cNvPr id="3" name="表 2"/>
          <p:cNvGraphicFramePr>
            <a:graphicFrameLocks noGrp="1"/>
          </p:cNvGraphicFramePr>
          <p:nvPr>
            <p:extLst/>
          </p:nvPr>
        </p:nvGraphicFramePr>
        <p:xfrm>
          <a:off x="1303330" y="5154347"/>
          <a:ext cx="4861974" cy="1785570"/>
        </p:xfrm>
        <a:graphic>
          <a:graphicData uri="http://schemas.openxmlformats.org/drawingml/2006/table">
            <a:tbl>
              <a:tblPr firstRow="1" bandRow="1">
                <a:tableStyleId>{5940675A-B579-460E-94D1-54222C63F5DA}</a:tableStyleId>
              </a:tblPr>
              <a:tblGrid>
                <a:gridCol w="351114">
                  <a:extLst>
                    <a:ext uri="{9D8B030D-6E8A-4147-A177-3AD203B41FA5}">
                      <a16:colId xmlns:a16="http://schemas.microsoft.com/office/drawing/2014/main" val="20000"/>
                    </a:ext>
                  </a:extLst>
                </a:gridCol>
                <a:gridCol w="2206604">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tblGrid>
              <a:tr h="297595">
                <a:tc>
                  <a:txBody>
                    <a:bodyPr/>
                    <a:lstStyle/>
                    <a:p>
                      <a:endParaRPr kumimoji="1" lang="ja-JP" altLang="en-US" sz="1200" dirty="0"/>
                    </a:p>
                  </a:txBody>
                  <a:tcPr anchor="ctr">
                    <a:solidFill>
                      <a:schemeClr val="tx2">
                        <a:lumMod val="20000"/>
                        <a:lumOff val="80000"/>
                      </a:schemeClr>
                    </a:solidFill>
                  </a:tcPr>
                </a:tc>
                <a:tc>
                  <a:txBody>
                    <a:bodyPr/>
                    <a:lstStyle/>
                    <a:p>
                      <a:endParaRPr kumimoji="1" lang="ja-JP" altLang="en-US" sz="1200" dirty="0"/>
                    </a:p>
                  </a:txBody>
                  <a:tcPr anchor="ctr">
                    <a:solidFill>
                      <a:schemeClr val="tx2">
                        <a:lumMod val="20000"/>
                        <a:lumOff val="80000"/>
                      </a:schemeClr>
                    </a:solidFill>
                  </a:tcPr>
                </a:tc>
                <a:tc>
                  <a:txBody>
                    <a:bodyPr/>
                    <a:lstStyle/>
                    <a:p>
                      <a:pPr algn="ctr"/>
                      <a:r>
                        <a:rPr kumimoji="1" lang="ja-JP" altLang="en-US" sz="1200" dirty="0"/>
                        <a:t>絶対評価</a:t>
                      </a:r>
                    </a:p>
                  </a:txBody>
                  <a:tcPr anchor="ctr">
                    <a:solidFill>
                      <a:schemeClr val="tx2">
                        <a:lumMod val="20000"/>
                        <a:lumOff val="80000"/>
                      </a:schemeClr>
                    </a:solidFill>
                  </a:tcPr>
                </a:tc>
                <a:tc>
                  <a:txBody>
                    <a:bodyPr/>
                    <a:lstStyle/>
                    <a:p>
                      <a:pPr algn="ctr"/>
                      <a:r>
                        <a:rPr kumimoji="1" lang="ja-JP" altLang="en-US" sz="1200" dirty="0"/>
                        <a:t>相対評価</a:t>
                      </a:r>
                    </a:p>
                  </a:txBody>
                  <a:tcPr anchor="ctr">
                    <a:solidFill>
                      <a:schemeClr val="tx2">
                        <a:lumMod val="20000"/>
                        <a:lumOff val="80000"/>
                      </a:schemeClr>
                    </a:solidFill>
                  </a:tcPr>
                </a:tc>
                <a:extLst>
                  <a:ext uri="{0D108BD9-81ED-4DB2-BD59-A6C34878D82A}">
                    <a16:rowId xmlns:a16="http://schemas.microsoft.com/office/drawing/2014/main" val="10000"/>
                  </a:ext>
                </a:extLst>
              </a:tr>
              <a:tr h="297595">
                <a:tc>
                  <a:txBody>
                    <a:bodyPr/>
                    <a:lstStyle/>
                    <a:p>
                      <a:pPr algn="ctr"/>
                      <a:r>
                        <a:rPr kumimoji="1" lang="en-US" altLang="ja-JP" sz="1200" dirty="0">
                          <a:latin typeface="+mj-ea"/>
                          <a:ea typeface="+mj-ea"/>
                        </a:rPr>
                        <a:t>1</a:t>
                      </a:r>
                      <a:endParaRPr kumimoji="1" lang="ja-JP" altLang="en-US" sz="1200" dirty="0">
                        <a:latin typeface="+mj-ea"/>
                        <a:ea typeface="+mj-ea"/>
                      </a:endParaRPr>
                    </a:p>
                  </a:txBody>
                  <a:tcPr anchor="ctr">
                    <a:solidFill>
                      <a:schemeClr val="tx2">
                        <a:lumMod val="20000"/>
                        <a:lumOff val="80000"/>
                      </a:schemeClr>
                    </a:solidFill>
                  </a:tcPr>
                </a:tc>
                <a:tc>
                  <a:txBody>
                    <a:bodyPr/>
                    <a:lstStyle/>
                    <a:p>
                      <a:r>
                        <a:rPr kumimoji="1" lang="ja-JP" altLang="en-US" sz="1200" dirty="0">
                          <a:latin typeface="+mj-ea"/>
                          <a:ea typeface="+mj-ea"/>
                        </a:rPr>
                        <a:t>学校の入学試験</a:t>
                      </a:r>
                    </a:p>
                  </a:txBody>
                  <a:tcPr anchor="ctr"/>
                </a:tc>
                <a:tc>
                  <a:txBody>
                    <a:bodyPr/>
                    <a:lstStyle/>
                    <a:p>
                      <a:pPr algn="ctr"/>
                      <a:r>
                        <a:rPr kumimoji="1" lang="ja-JP" altLang="en-US" sz="1200" dirty="0"/>
                        <a:t>（　　　　　）</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t>（　　　　　）</a:t>
                      </a:r>
                    </a:p>
                  </a:txBody>
                  <a:tcPr anchor="ctr"/>
                </a:tc>
                <a:extLst>
                  <a:ext uri="{0D108BD9-81ED-4DB2-BD59-A6C34878D82A}">
                    <a16:rowId xmlns:a16="http://schemas.microsoft.com/office/drawing/2014/main" val="10001"/>
                  </a:ext>
                </a:extLst>
              </a:tr>
              <a:tr h="297595">
                <a:tc>
                  <a:txBody>
                    <a:bodyPr/>
                    <a:lstStyle/>
                    <a:p>
                      <a:pPr algn="ctr"/>
                      <a:r>
                        <a:rPr kumimoji="1" lang="en-US" altLang="ja-JP" sz="1200" dirty="0">
                          <a:latin typeface="+mj-ea"/>
                          <a:ea typeface="+mj-ea"/>
                        </a:rPr>
                        <a:t>2</a:t>
                      </a:r>
                      <a:endParaRPr kumimoji="1" lang="ja-JP" altLang="en-US" sz="1200" dirty="0">
                        <a:latin typeface="+mj-ea"/>
                        <a:ea typeface="+mj-ea"/>
                      </a:endParaRPr>
                    </a:p>
                  </a:txBody>
                  <a:tcPr anchor="ctr">
                    <a:solidFill>
                      <a:schemeClr val="tx2">
                        <a:lumMod val="20000"/>
                        <a:lumOff val="80000"/>
                      </a:schemeClr>
                    </a:solidFill>
                  </a:tcPr>
                </a:tc>
                <a:tc>
                  <a:txBody>
                    <a:bodyPr/>
                    <a:lstStyle/>
                    <a:p>
                      <a:r>
                        <a:rPr kumimoji="1" lang="ja-JP" altLang="en-US" sz="1200" dirty="0">
                          <a:latin typeface="+mj-ea"/>
                          <a:ea typeface="+mj-ea"/>
                        </a:rPr>
                        <a:t>車の運転免許の学科試験</a:t>
                      </a:r>
                    </a:p>
                  </a:txBody>
                  <a:tcPr anchor="ctr"/>
                </a:tc>
                <a:tc>
                  <a:txBody>
                    <a:bodyPr/>
                    <a:lstStyle/>
                    <a:p>
                      <a:pPr algn="ctr"/>
                      <a:r>
                        <a:rPr kumimoji="1" lang="ja-JP" altLang="en-US" sz="1200" dirty="0"/>
                        <a:t>（　　　　　）</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t>（　　　　　）</a:t>
                      </a:r>
                    </a:p>
                  </a:txBody>
                  <a:tcPr anchor="ctr"/>
                </a:tc>
                <a:extLst>
                  <a:ext uri="{0D108BD9-81ED-4DB2-BD59-A6C34878D82A}">
                    <a16:rowId xmlns:a16="http://schemas.microsoft.com/office/drawing/2014/main" val="10002"/>
                  </a:ext>
                </a:extLst>
              </a:tr>
              <a:tr h="297595">
                <a:tc>
                  <a:txBody>
                    <a:bodyPr/>
                    <a:lstStyle/>
                    <a:p>
                      <a:pPr algn="ctr"/>
                      <a:r>
                        <a:rPr kumimoji="1" lang="en-US" altLang="ja-JP" sz="1200" dirty="0">
                          <a:latin typeface="+mj-ea"/>
                          <a:ea typeface="+mj-ea"/>
                        </a:rPr>
                        <a:t>3</a:t>
                      </a:r>
                      <a:endParaRPr kumimoji="1" lang="ja-JP" altLang="en-US" sz="1200" dirty="0">
                        <a:latin typeface="+mj-ea"/>
                        <a:ea typeface="+mj-ea"/>
                      </a:endParaRPr>
                    </a:p>
                  </a:txBody>
                  <a:tcPr anchor="ctr">
                    <a:solidFill>
                      <a:schemeClr val="tx2">
                        <a:lumMod val="20000"/>
                        <a:lumOff val="80000"/>
                      </a:schemeClr>
                    </a:solidFill>
                  </a:tcPr>
                </a:tc>
                <a:tc>
                  <a:txBody>
                    <a:bodyPr/>
                    <a:lstStyle/>
                    <a:p>
                      <a:r>
                        <a:rPr kumimoji="1" lang="ja-JP" altLang="en-US" sz="1200" dirty="0">
                          <a:latin typeface="+mj-ea"/>
                          <a:ea typeface="+mj-ea"/>
                        </a:rPr>
                        <a:t>小学校の成績</a:t>
                      </a:r>
                    </a:p>
                  </a:txBody>
                  <a:tcPr anchor="ctr"/>
                </a:tc>
                <a:tc>
                  <a:txBody>
                    <a:bodyPr/>
                    <a:lstStyle/>
                    <a:p>
                      <a:pPr algn="ctr"/>
                      <a:r>
                        <a:rPr kumimoji="1" lang="ja-JP" altLang="en-US" sz="1200" dirty="0"/>
                        <a:t>（　　　　　）</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t>（　　　　　）</a:t>
                      </a:r>
                    </a:p>
                  </a:txBody>
                  <a:tcPr anchor="ctr"/>
                </a:tc>
                <a:extLst>
                  <a:ext uri="{0D108BD9-81ED-4DB2-BD59-A6C34878D82A}">
                    <a16:rowId xmlns:a16="http://schemas.microsoft.com/office/drawing/2014/main" val="10003"/>
                  </a:ext>
                </a:extLst>
              </a:tr>
              <a:tr h="297595">
                <a:tc>
                  <a:txBody>
                    <a:bodyPr/>
                    <a:lstStyle/>
                    <a:p>
                      <a:pPr algn="ctr"/>
                      <a:r>
                        <a:rPr kumimoji="1" lang="en-US" altLang="ja-JP" sz="1200" dirty="0">
                          <a:latin typeface="+mj-ea"/>
                          <a:ea typeface="+mj-ea"/>
                        </a:rPr>
                        <a:t>4</a:t>
                      </a:r>
                      <a:endParaRPr kumimoji="1" lang="ja-JP" altLang="en-US" sz="1200" dirty="0">
                        <a:latin typeface="+mj-ea"/>
                        <a:ea typeface="+mj-ea"/>
                      </a:endParaRPr>
                    </a:p>
                  </a:txBody>
                  <a:tcPr anchor="ctr">
                    <a:solidFill>
                      <a:schemeClr val="tx2">
                        <a:lumMod val="20000"/>
                        <a:lumOff val="80000"/>
                      </a:schemeClr>
                    </a:solidFill>
                  </a:tcPr>
                </a:tc>
                <a:tc>
                  <a:txBody>
                    <a:bodyPr/>
                    <a:lstStyle/>
                    <a:p>
                      <a:r>
                        <a:rPr kumimoji="1" lang="ja-JP" altLang="en-US" sz="1200" dirty="0">
                          <a:latin typeface="+mj-ea"/>
                          <a:ea typeface="+mj-ea"/>
                        </a:rPr>
                        <a:t>流行語大賞</a:t>
                      </a:r>
                    </a:p>
                  </a:txBody>
                  <a:tcPr anchor="ctr"/>
                </a:tc>
                <a:tc>
                  <a:txBody>
                    <a:bodyPr/>
                    <a:lstStyle/>
                    <a:p>
                      <a:pPr algn="ctr"/>
                      <a:r>
                        <a:rPr kumimoji="1" lang="ja-JP" altLang="en-US" sz="1200" dirty="0"/>
                        <a:t>（　　　　　）</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t>（　　　　　）</a:t>
                      </a:r>
                    </a:p>
                  </a:txBody>
                  <a:tcPr anchor="ctr"/>
                </a:tc>
                <a:extLst>
                  <a:ext uri="{0D108BD9-81ED-4DB2-BD59-A6C34878D82A}">
                    <a16:rowId xmlns:a16="http://schemas.microsoft.com/office/drawing/2014/main" val="10004"/>
                  </a:ext>
                </a:extLst>
              </a:tr>
              <a:tr h="297595">
                <a:tc>
                  <a:txBody>
                    <a:bodyPr/>
                    <a:lstStyle/>
                    <a:p>
                      <a:pPr algn="ctr"/>
                      <a:r>
                        <a:rPr kumimoji="1" lang="en-US" altLang="ja-JP" sz="1200" dirty="0">
                          <a:latin typeface="+mj-ea"/>
                          <a:ea typeface="+mj-ea"/>
                        </a:rPr>
                        <a:t>5</a:t>
                      </a:r>
                      <a:endParaRPr kumimoji="1" lang="ja-JP" altLang="en-US" sz="1200" dirty="0">
                        <a:latin typeface="+mj-ea"/>
                        <a:ea typeface="+mj-ea"/>
                      </a:endParaRPr>
                    </a:p>
                  </a:txBody>
                  <a:tcPr anchor="ctr">
                    <a:solidFill>
                      <a:schemeClr val="tx2">
                        <a:lumMod val="20000"/>
                        <a:lumOff val="80000"/>
                      </a:schemeClr>
                    </a:solidFill>
                  </a:tcPr>
                </a:tc>
                <a:tc>
                  <a:txBody>
                    <a:bodyPr/>
                    <a:lstStyle/>
                    <a:p>
                      <a:r>
                        <a:rPr kumimoji="1" lang="ja-JP" altLang="en-US" sz="1200" dirty="0">
                          <a:latin typeface="+mj-ea"/>
                          <a:ea typeface="+mj-ea"/>
                        </a:rPr>
                        <a:t>サッカーの日本代表選抜</a:t>
                      </a:r>
                    </a:p>
                  </a:txBody>
                  <a:tcPr anchor="ctr"/>
                </a:tc>
                <a:tc>
                  <a:txBody>
                    <a:bodyPr/>
                    <a:lstStyle/>
                    <a:p>
                      <a:pPr algn="ctr"/>
                      <a:r>
                        <a:rPr kumimoji="1" lang="ja-JP" altLang="en-US" sz="1200" dirty="0"/>
                        <a:t>（　　　　　）</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t>（　　　　　）</a:t>
                      </a:r>
                    </a:p>
                  </a:txBody>
                  <a:tcPr anchor="ctr"/>
                </a:tc>
                <a:extLst>
                  <a:ext uri="{0D108BD9-81ED-4DB2-BD59-A6C34878D82A}">
                    <a16:rowId xmlns:a16="http://schemas.microsoft.com/office/drawing/2014/main" val="10005"/>
                  </a:ext>
                </a:extLst>
              </a:tr>
            </a:tbl>
          </a:graphicData>
        </a:graphic>
      </p:graphicFrame>
      <p:sp>
        <p:nvSpPr>
          <p:cNvPr id="27" name="テキスト ボックス 26"/>
          <p:cNvSpPr txBox="1"/>
          <p:nvPr/>
        </p:nvSpPr>
        <p:spPr>
          <a:xfrm>
            <a:off x="5373216" y="5427747"/>
            <a:ext cx="360040" cy="307777"/>
          </a:xfrm>
          <a:prstGeom prst="rect">
            <a:avLst/>
          </a:prstGeom>
          <a:noFill/>
        </p:spPr>
        <p:txBody>
          <a:bodyPr wrap="square" rtlCol="0">
            <a:spAutoFit/>
          </a:bodyPr>
          <a:lstStyle/>
          <a:p>
            <a:pPr algn="ctr" eaLnBrk="1" hangingPunct="1"/>
            <a:r>
              <a:rPr kumimoji="1" lang="ja-JP" altLang="en-US" b="1" dirty="0">
                <a:solidFill>
                  <a:srgbClr val="FF0000"/>
                </a:solidFill>
              </a:rPr>
              <a:t>○</a:t>
            </a:r>
          </a:p>
        </p:txBody>
      </p:sp>
      <p:sp>
        <p:nvSpPr>
          <p:cNvPr id="28" name="テキスト ボックス 27"/>
          <p:cNvSpPr txBox="1"/>
          <p:nvPr/>
        </p:nvSpPr>
        <p:spPr>
          <a:xfrm>
            <a:off x="4221088" y="5715779"/>
            <a:ext cx="360040" cy="307777"/>
          </a:xfrm>
          <a:prstGeom prst="rect">
            <a:avLst/>
          </a:prstGeom>
          <a:noFill/>
        </p:spPr>
        <p:txBody>
          <a:bodyPr wrap="square" rtlCol="0">
            <a:spAutoFit/>
          </a:bodyPr>
          <a:lstStyle/>
          <a:p>
            <a:pPr algn="ctr" eaLnBrk="1" hangingPunct="1"/>
            <a:r>
              <a:rPr kumimoji="1" lang="ja-JP" altLang="en-US" b="1" dirty="0">
                <a:solidFill>
                  <a:srgbClr val="FF0000"/>
                </a:solidFill>
              </a:rPr>
              <a:t>○</a:t>
            </a:r>
          </a:p>
        </p:txBody>
      </p:sp>
      <p:sp>
        <p:nvSpPr>
          <p:cNvPr id="29" name="テキスト ボックス 28"/>
          <p:cNvSpPr txBox="1"/>
          <p:nvPr/>
        </p:nvSpPr>
        <p:spPr>
          <a:xfrm>
            <a:off x="4221088" y="6056074"/>
            <a:ext cx="360040" cy="307777"/>
          </a:xfrm>
          <a:prstGeom prst="rect">
            <a:avLst/>
          </a:prstGeom>
          <a:noFill/>
        </p:spPr>
        <p:txBody>
          <a:bodyPr wrap="square" rtlCol="0">
            <a:spAutoFit/>
          </a:bodyPr>
          <a:lstStyle/>
          <a:p>
            <a:pPr algn="ctr" eaLnBrk="1" hangingPunct="1"/>
            <a:r>
              <a:rPr kumimoji="1" lang="ja-JP" altLang="en-US" b="1" dirty="0">
                <a:solidFill>
                  <a:srgbClr val="FF0000"/>
                </a:solidFill>
              </a:rPr>
              <a:t>○</a:t>
            </a:r>
          </a:p>
        </p:txBody>
      </p:sp>
      <p:sp>
        <p:nvSpPr>
          <p:cNvPr id="30" name="テキスト ボックス 29"/>
          <p:cNvSpPr txBox="1"/>
          <p:nvPr/>
        </p:nvSpPr>
        <p:spPr>
          <a:xfrm>
            <a:off x="5373216" y="6344106"/>
            <a:ext cx="360040" cy="307777"/>
          </a:xfrm>
          <a:prstGeom prst="rect">
            <a:avLst/>
          </a:prstGeom>
          <a:noFill/>
        </p:spPr>
        <p:txBody>
          <a:bodyPr wrap="square" rtlCol="0">
            <a:spAutoFit/>
          </a:bodyPr>
          <a:lstStyle/>
          <a:p>
            <a:pPr algn="ctr" eaLnBrk="1" hangingPunct="1"/>
            <a:r>
              <a:rPr kumimoji="1" lang="ja-JP" altLang="en-US" b="1" dirty="0">
                <a:solidFill>
                  <a:srgbClr val="FF0000"/>
                </a:solidFill>
              </a:rPr>
              <a:t>○</a:t>
            </a:r>
          </a:p>
        </p:txBody>
      </p:sp>
      <p:sp>
        <p:nvSpPr>
          <p:cNvPr id="37" name="テキスト ボックス 36"/>
          <p:cNvSpPr txBox="1"/>
          <p:nvPr/>
        </p:nvSpPr>
        <p:spPr>
          <a:xfrm>
            <a:off x="5373216" y="6632138"/>
            <a:ext cx="360040" cy="307777"/>
          </a:xfrm>
          <a:prstGeom prst="rect">
            <a:avLst/>
          </a:prstGeom>
          <a:noFill/>
        </p:spPr>
        <p:txBody>
          <a:bodyPr wrap="square" rtlCol="0">
            <a:spAutoFit/>
          </a:bodyPr>
          <a:lstStyle/>
          <a:p>
            <a:pPr algn="ctr" eaLnBrk="1" hangingPunct="1"/>
            <a:r>
              <a:rPr kumimoji="1" lang="ja-JP" altLang="en-US" b="1" dirty="0">
                <a:solidFill>
                  <a:srgbClr val="FF0000"/>
                </a:solidFill>
              </a:rPr>
              <a:t>○</a:t>
            </a:r>
          </a:p>
        </p:txBody>
      </p:sp>
      <p:pic>
        <p:nvPicPr>
          <p:cNvPr id="43" name="図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2613" y="2568506"/>
            <a:ext cx="1005239" cy="1184747"/>
          </a:xfrm>
          <a:prstGeom prst="rect">
            <a:avLst/>
          </a:prstGeom>
        </p:spPr>
      </p:pic>
      <p:pic>
        <p:nvPicPr>
          <p:cNvPr id="45" name="図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9625" y="7116562"/>
            <a:ext cx="595128" cy="595128"/>
          </a:xfrm>
          <a:prstGeom prst="rect">
            <a:avLst/>
          </a:prstGeom>
        </p:spPr>
      </p:pic>
      <p:sp>
        <p:nvSpPr>
          <p:cNvPr id="47" name="テキスト ボックス 46"/>
          <p:cNvSpPr txBox="1"/>
          <p:nvPr/>
        </p:nvSpPr>
        <p:spPr>
          <a:xfrm>
            <a:off x="981075" y="7116562"/>
            <a:ext cx="5543549" cy="646331"/>
          </a:xfrm>
          <a:prstGeom prst="rect">
            <a:avLst/>
          </a:prstGeom>
          <a:noFill/>
        </p:spPr>
        <p:txBody>
          <a:bodyPr wrap="square" rtlCol="0">
            <a:spAutoFit/>
          </a:bodyPr>
          <a:lstStyle/>
          <a:p>
            <a:pPr eaLnBrk="1" hangingPunct="1"/>
            <a:r>
              <a:rPr lang="ja-JP" altLang="en-US" sz="1200" dirty="0"/>
              <a:t>一般的な会社の評価制度は、目標管理は絶対評価、行動・能力・姿勢評価なども絶対評価です。絶対評価で大切なことは、</a:t>
            </a:r>
            <a:r>
              <a:rPr lang="ja-JP" altLang="en-US" sz="1200" dirty="0">
                <a:solidFill>
                  <a:srgbClr val="FF0000"/>
                </a:solidFill>
              </a:rPr>
              <a:t>客観的基準（期待値）を上司と部下とが共有してから期をスタートすることです。</a:t>
            </a:r>
          </a:p>
        </p:txBody>
      </p:sp>
      <p:pic>
        <p:nvPicPr>
          <p:cNvPr id="48" name="図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00178" y="8331371"/>
            <a:ext cx="986233" cy="1216425"/>
          </a:xfrm>
          <a:prstGeom prst="rect">
            <a:avLst/>
          </a:prstGeom>
        </p:spPr>
      </p:pic>
      <p:sp>
        <p:nvSpPr>
          <p:cNvPr id="49" name="テキスト ボックス 48"/>
          <p:cNvSpPr txBox="1"/>
          <p:nvPr/>
        </p:nvSpPr>
        <p:spPr>
          <a:xfrm>
            <a:off x="981075" y="7689304"/>
            <a:ext cx="2303909" cy="830997"/>
          </a:xfrm>
          <a:prstGeom prst="rect">
            <a:avLst/>
          </a:prstGeom>
          <a:noFill/>
        </p:spPr>
        <p:txBody>
          <a:bodyPr wrap="square" rtlCol="0">
            <a:spAutoFit/>
          </a:bodyPr>
          <a:lstStyle/>
          <a:p>
            <a:pPr eaLnBrk="1" hangingPunct="1"/>
            <a:r>
              <a:rPr lang="ja-JP" altLang="en-US" sz="1200" dirty="0"/>
              <a:t>一方で、人件費予算を守るために評価を相対化したり、空いたポスト（課長など）の選抜は相対評価でも運用されています。</a:t>
            </a:r>
          </a:p>
        </p:txBody>
      </p:sp>
      <p:sp>
        <p:nvSpPr>
          <p:cNvPr id="4" name="円形吹き出し 3"/>
          <p:cNvSpPr/>
          <p:nvPr/>
        </p:nvSpPr>
        <p:spPr>
          <a:xfrm>
            <a:off x="3284984" y="7675096"/>
            <a:ext cx="2448272" cy="1312549"/>
          </a:xfrm>
          <a:prstGeom prst="wedgeEllipseCallout">
            <a:avLst>
              <a:gd name="adj1" fmla="val 52814"/>
              <a:gd name="adj2" fmla="val 27431"/>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eaLnBrk="1" latinLnBrk="1" hangingPunct="1"/>
            <a:r>
              <a:rPr kumimoji="1" lang="ja-JP" altLang="en-US" sz="1100" dirty="0">
                <a:solidFill>
                  <a:schemeClr val="tx1"/>
                </a:solidFill>
              </a:rPr>
              <a:t>現場では、絶対評価で運用されることが多いです。</a:t>
            </a:r>
            <a:endParaRPr kumimoji="1" lang="en-US" altLang="ja-JP" sz="1100" dirty="0">
              <a:solidFill>
                <a:schemeClr val="tx1"/>
              </a:solidFill>
            </a:endParaRPr>
          </a:p>
          <a:p>
            <a:pPr algn="ctr" eaLnBrk="1" latinLnBrk="1" hangingPunct="1"/>
            <a:r>
              <a:rPr kumimoji="1" lang="ja-JP" altLang="en-US" sz="1100" dirty="0">
                <a:solidFill>
                  <a:schemeClr val="tx1"/>
                </a:solidFill>
              </a:rPr>
              <a:t>しかし、左記の理由</a:t>
            </a:r>
            <a:r>
              <a:rPr lang="ja-JP" altLang="en-US" sz="1100" dirty="0">
                <a:solidFill>
                  <a:schemeClr val="tx1"/>
                </a:solidFill>
              </a:rPr>
              <a:t>から、評価は</a:t>
            </a:r>
            <a:r>
              <a:rPr kumimoji="1" lang="ja-JP" altLang="en-US" sz="1100" dirty="0">
                <a:solidFill>
                  <a:schemeClr val="tx1"/>
                </a:solidFill>
              </a:rPr>
              <a:t>途中で相対化されることがあります。</a:t>
            </a:r>
          </a:p>
        </p:txBody>
      </p:sp>
    </p:spTree>
    <p:extLst>
      <p:ext uri="{BB962C8B-B14F-4D97-AF65-F5344CB8AC3E}">
        <p14:creationId xmlns:p14="http://schemas.microsoft.com/office/powerpoint/2010/main" val="1180266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4"/>
            <a:ext cx="6741368" cy="316002"/>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定量目標と定性目標①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978196" y="709186"/>
            <a:ext cx="5546430" cy="646331"/>
          </a:xfrm>
          <a:prstGeom prst="rect">
            <a:avLst/>
          </a:prstGeom>
          <a:noFill/>
        </p:spPr>
        <p:txBody>
          <a:bodyPr wrap="square" rtlCol="0">
            <a:spAutoFit/>
          </a:bodyPr>
          <a:lstStyle/>
          <a:p>
            <a:pPr eaLnBrk="1" hangingPunct="1"/>
            <a:r>
              <a:rPr lang="ja-JP" altLang="en-US" sz="1200" dirty="0"/>
              <a:t>定量目標・定性目標について理解を深めます。続いて、定量目標を設定できる職種、定量目標を設定できない（＝定性目標の設定）職種に分けて、その留意点を説明します。</a:t>
            </a: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705626"/>
            <a:ext cx="592472" cy="592472"/>
          </a:xfrm>
          <a:prstGeom prst="rect">
            <a:avLst/>
          </a:prstGeom>
        </p:spPr>
      </p:pic>
      <p:grpSp>
        <p:nvGrpSpPr>
          <p:cNvPr id="20" name="グループ化 19"/>
          <p:cNvGrpSpPr/>
          <p:nvPr/>
        </p:nvGrpSpPr>
        <p:grpSpPr>
          <a:xfrm>
            <a:off x="260648" y="1484129"/>
            <a:ext cx="5177170" cy="344488"/>
            <a:chOff x="188640" y="2643191"/>
            <a:chExt cx="6083921" cy="344488"/>
          </a:xfrm>
        </p:grpSpPr>
        <p:sp>
          <p:nvSpPr>
            <p:cNvPr id="21" name="正方形/長方形 20"/>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定量目標と定性目標とは</a:t>
              </a:r>
            </a:p>
          </p:txBody>
        </p:sp>
      </p:grpSp>
      <p:sp>
        <p:nvSpPr>
          <p:cNvPr id="25" name="テキスト ボックス 24"/>
          <p:cNvSpPr txBox="1"/>
          <p:nvPr/>
        </p:nvSpPr>
        <p:spPr>
          <a:xfrm>
            <a:off x="333374" y="1844169"/>
            <a:ext cx="6191251" cy="1092607"/>
          </a:xfrm>
          <a:prstGeom prst="rect">
            <a:avLst/>
          </a:prstGeom>
          <a:noFill/>
        </p:spPr>
        <p:txBody>
          <a:bodyPr wrap="square" rtlCol="0">
            <a:spAutoFit/>
          </a:bodyPr>
          <a:lstStyle/>
          <a:p>
            <a:pPr indent="84138" eaLnBrk="1" hangingPunct="1">
              <a:spcBef>
                <a:spcPts val="600"/>
              </a:spcBef>
            </a:pPr>
            <a:r>
              <a:rPr lang="ja-JP" altLang="en-US" sz="1200" dirty="0"/>
              <a:t>達成基準の表現方法には、</a:t>
            </a:r>
            <a:r>
              <a:rPr lang="ja-JP" altLang="en-US" sz="1200" dirty="0">
                <a:solidFill>
                  <a:srgbClr val="FF0000"/>
                </a:solidFill>
              </a:rPr>
              <a:t>達成基準を量的に表現する「定量目標」と、質的に表現する「定性目標」があります。</a:t>
            </a:r>
            <a:r>
              <a:rPr lang="ja-JP" altLang="en-US" sz="1200" dirty="0"/>
              <a:t>どの表現方法にするかは、職種、目標項目の内容、個人の役割に応じて適切なものを選択します。</a:t>
            </a:r>
          </a:p>
          <a:p>
            <a:pPr indent="84138" eaLnBrk="1" hangingPunct="1">
              <a:spcBef>
                <a:spcPts val="600"/>
              </a:spcBef>
            </a:pPr>
            <a:r>
              <a:rPr lang="ja-JP" altLang="en-US" sz="1200" dirty="0"/>
              <a:t>ただし、どちらの達成基準であっても、目標の達成度を客観的に判定するために（また、進捗管理するために）、「後から測定できる表現」にすることが必要です。　</a:t>
            </a:r>
          </a:p>
        </p:txBody>
      </p:sp>
      <p:grpSp>
        <p:nvGrpSpPr>
          <p:cNvPr id="26" name="グループ化 25"/>
          <p:cNvGrpSpPr/>
          <p:nvPr/>
        </p:nvGrpSpPr>
        <p:grpSpPr>
          <a:xfrm>
            <a:off x="260648" y="3080792"/>
            <a:ext cx="5472608" cy="344488"/>
            <a:chOff x="188640" y="2643191"/>
            <a:chExt cx="6431103" cy="344488"/>
          </a:xfrm>
        </p:grpSpPr>
        <p:sp>
          <p:nvSpPr>
            <p:cNvPr id="28" name="正方形/長方形 27"/>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Rectangle 2"/>
            <p:cNvSpPr txBox="1">
              <a:spLocks noChangeArrowheads="1"/>
            </p:cNvSpPr>
            <p:nvPr/>
          </p:nvSpPr>
          <p:spPr>
            <a:xfrm>
              <a:off x="188640" y="2643191"/>
              <a:ext cx="643110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達成基準を定量化しやすい職種（営業職・生産職など）</a:t>
              </a:r>
            </a:p>
          </p:txBody>
        </p:sp>
      </p:grpSp>
      <p:sp>
        <p:nvSpPr>
          <p:cNvPr id="30" name="Rectangle 20"/>
          <p:cNvSpPr>
            <a:spLocks noChangeArrowheads="1"/>
          </p:cNvSpPr>
          <p:nvPr/>
        </p:nvSpPr>
        <p:spPr bwMode="auto">
          <a:xfrm>
            <a:off x="333375" y="3381311"/>
            <a:ext cx="6191250" cy="688977"/>
          </a:xfrm>
          <a:prstGeom prst="rect">
            <a:avLst/>
          </a:prstGeom>
          <a:noFill/>
          <a:ln w="9525">
            <a:noFill/>
            <a:miter lim="800000"/>
            <a:headEnd/>
            <a:tailEnd/>
          </a:ln>
        </p:spPr>
        <p:txBody>
          <a:bodyPr wrap="square" lIns="90000" tIns="46800" rIns="90000" bIns="46800">
            <a:noAutofit/>
          </a:bodyPr>
          <a:lstStyle/>
          <a:p>
            <a:pPr indent="84138" eaLnBrk="1" hangingPunct="1">
              <a:spcBef>
                <a:spcPts val="600"/>
              </a:spcBef>
            </a:pPr>
            <a:r>
              <a:rPr lang="ja-JP" altLang="en-US" sz="1200" dirty="0"/>
              <a:t>営業職・生産職などは目標の達成度を客観的に判定するために、目標はできるだけ定量化（数値化）して設定します。</a:t>
            </a:r>
            <a:r>
              <a:rPr lang="ja-JP" altLang="en-US" sz="1200" dirty="0">
                <a:solidFill>
                  <a:srgbClr val="FF0000"/>
                </a:solidFill>
              </a:rPr>
              <a:t>定量目標では、指標（必要に応じて計算式）を明らかにし、判断基準（基本的に数値）を示すようにします。</a:t>
            </a:r>
          </a:p>
        </p:txBody>
      </p:sp>
      <p:sp>
        <p:nvSpPr>
          <p:cNvPr id="31" name="角丸四角形 30"/>
          <p:cNvSpPr/>
          <p:nvPr/>
        </p:nvSpPr>
        <p:spPr>
          <a:xfrm>
            <a:off x="332656" y="4104856"/>
            <a:ext cx="6191970" cy="836573"/>
          </a:xfrm>
          <a:prstGeom prst="roundRect">
            <a:avLst>
              <a:gd name="adj" fmla="val 10007"/>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84138" eaLnBrk="1" hangingPunct="1">
              <a:spcBef>
                <a:spcPts val="400"/>
              </a:spcBef>
            </a:pPr>
            <a:r>
              <a:rPr lang="en-US" altLang="ja-JP" sz="1100" dirty="0">
                <a:solidFill>
                  <a:schemeClr val="tx1"/>
                </a:solidFill>
              </a:rPr>
              <a:t>【</a:t>
            </a:r>
            <a:r>
              <a:rPr lang="ja-JP" altLang="en-US" sz="1100" dirty="0">
                <a:solidFill>
                  <a:schemeClr val="tx1"/>
                </a:solidFill>
              </a:rPr>
              <a:t>定量目標の設定事例</a:t>
            </a:r>
            <a:r>
              <a:rPr lang="en-US" altLang="ja-JP" sz="1100" dirty="0">
                <a:solidFill>
                  <a:schemeClr val="tx1"/>
                </a:solidFill>
              </a:rPr>
              <a:t>】</a:t>
            </a:r>
          </a:p>
          <a:p>
            <a:pPr indent="84138" eaLnBrk="1" hangingPunct="1">
              <a:spcBef>
                <a:spcPts val="400"/>
              </a:spcBef>
            </a:pPr>
            <a:r>
              <a:rPr lang="ja-JP" altLang="en-US" sz="1100" dirty="0">
                <a:solidFill>
                  <a:srgbClr val="FF0000"/>
                </a:solidFill>
              </a:rPr>
              <a:t>指標＋数値で示す</a:t>
            </a:r>
            <a:endParaRPr lang="en-US" altLang="ja-JP" sz="1100" dirty="0">
              <a:solidFill>
                <a:srgbClr val="FF0000"/>
              </a:solidFill>
            </a:endParaRPr>
          </a:p>
          <a:p>
            <a:pPr indent="84138" eaLnBrk="1" hangingPunct="1">
              <a:spcBef>
                <a:spcPts val="400"/>
              </a:spcBef>
            </a:pPr>
            <a:r>
              <a:rPr lang="ja-JP" altLang="en-US" sz="1100" dirty="0">
                <a:solidFill>
                  <a:schemeClr val="tx1"/>
                </a:solidFill>
              </a:rPr>
              <a:t>例）</a:t>
            </a:r>
            <a:r>
              <a:rPr lang="ja-JP" altLang="en-US" sz="1100" dirty="0">
                <a:solidFill>
                  <a:schemeClr val="tx1"/>
                </a:solidFill>
                <a:latin typeface="+mj-ea"/>
                <a:ea typeface="+mj-ea"/>
              </a:rPr>
              <a:t>売上高</a:t>
            </a:r>
            <a:r>
              <a:rPr lang="en-US" altLang="ja-JP" sz="1100" dirty="0">
                <a:solidFill>
                  <a:schemeClr val="tx1"/>
                </a:solidFill>
                <a:latin typeface="+mj-ea"/>
                <a:ea typeface="+mj-ea"/>
              </a:rPr>
              <a:t>30</a:t>
            </a:r>
            <a:r>
              <a:rPr lang="ja-JP" altLang="en-US" sz="1100" dirty="0">
                <a:solidFill>
                  <a:schemeClr val="tx1"/>
                </a:solidFill>
                <a:latin typeface="+mj-ea"/>
                <a:ea typeface="+mj-ea"/>
              </a:rPr>
              <a:t>百万円、コスト削減額</a:t>
            </a:r>
            <a:r>
              <a:rPr lang="en-US" altLang="ja-JP" sz="1100" dirty="0">
                <a:solidFill>
                  <a:schemeClr val="tx1"/>
                </a:solidFill>
                <a:latin typeface="+mj-ea"/>
                <a:ea typeface="+mj-ea"/>
              </a:rPr>
              <a:t>4</a:t>
            </a:r>
            <a:r>
              <a:rPr lang="ja-JP" altLang="en-US" sz="1100" dirty="0">
                <a:solidFill>
                  <a:schemeClr val="tx1"/>
                </a:solidFill>
                <a:latin typeface="+mj-ea"/>
                <a:ea typeface="+mj-ea"/>
              </a:rPr>
              <a:t>百万円、生産性向上</a:t>
            </a:r>
            <a:r>
              <a:rPr lang="en-US" altLang="ja-JP" sz="1100" dirty="0">
                <a:solidFill>
                  <a:schemeClr val="tx1"/>
                </a:solidFill>
                <a:latin typeface="+mj-ea"/>
                <a:ea typeface="+mj-ea"/>
              </a:rPr>
              <a:t>150</a:t>
            </a:r>
            <a:r>
              <a:rPr lang="ja-JP" altLang="en-US" sz="1100" dirty="0">
                <a:solidFill>
                  <a:schemeClr val="tx1"/>
                </a:solidFill>
                <a:latin typeface="+mj-ea"/>
                <a:ea typeface="+mj-ea"/>
              </a:rPr>
              <a:t>円</a:t>
            </a:r>
            <a:r>
              <a:rPr lang="en-US" altLang="ja-JP" sz="1100" dirty="0">
                <a:solidFill>
                  <a:schemeClr val="tx1"/>
                </a:solidFill>
                <a:latin typeface="+mj-ea"/>
                <a:ea typeface="+mj-ea"/>
              </a:rPr>
              <a:t>/</a:t>
            </a:r>
            <a:r>
              <a:rPr lang="ja-JP" altLang="en-US" sz="1100" dirty="0">
                <a:solidFill>
                  <a:schemeClr val="tx1"/>
                </a:solidFill>
                <a:latin typeface="+mj-ea"/>
                <a:ea typeface="+mj-ea"/>
              </a:rPr>
              <a:t>時間、新卒採用</a:t>
            </a:r>
            <a:r>
              <a:rPr lang="en-US" altLang="ja-JP" sz="1100" dirty="0">
                <a:solidFill>
                  <a:schemeClr val="tx1"/>
                </a:solidFill>
                <a:latin typeface="+mj-ea"/>
                <a:ea typeface="+mj-ea"/>
              </a:rPr>
              <a:t>7</a:t>
            </a:r>
            <a:r>
              <a:rPr lang="ja-JP" altLang="en-US" sz="1100" dirty="0">
                <a:solidFill>
                  <a:schemeClr val="tx1"/>
                </a:solidFill>
                <a:latin typeface="+mj-ea"/>
                <a:ea typeface="+mj-ea"/>
              </a:rPr>
              <a:t>名　など</a:t>
            </a:r>
          </a:p>
        </p:txBody>
      </p:sp>
      <p:grpSp>
        <p:nvGrpSpPr>
          <p:cNvPr id="23" name="グループ化 22"/>
          <p:cNvGrpSpPr/>
          <p:nvPr/>
        </p:nvGrpSpPr>
        <p:grpSpPr>
          <a:xfrm>
            <a:off x="260647" y="5169024"/>
            <a:ext cx="6308965" cy="344488"/>
            <a:chOff x="188639" y="2643191"/>
            <a:chExt cx="7413943" cy="344488"/>
          </a:xfrm>
        </p:grpSpPr>
        <p:sp>
          <p:nvSpPr>
            <p:cNvPr id="24" name="正方形/長方形 23"/>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Rectangle 2"/>
            <p:cNvSpPr txBox="1">
              <a:spLocks noChangeArrowheads="1"/>
            </p:cNvSpPr>
            <p:nvPr/>
          </p:nvSpPr>
          <p:spPr>
            <a:xfrm>
              <a:off x="188639" y="2643191"/>
              <a:ext cx="741394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達成基準を定量化しにくい職種（開発職・スタッフ職・事務職など）</a:t>
              </a:r>
            </a:p>
          </p:txBody>
        </p:sp>
      </p:grpSp>
      <p:sp>
        <p:nvSpPr>
          <p:cNvPr id="36" name="Rectangle 20"/>
          <p:cNvSpPr>
            <a:spLocks noChangeArrowheads="1"/>
          </p:cNvSpPr>
          <p:nvPr/>
        </p:nvSpPr>
        <p:spPr bwMode="auto">
          <a:xfrm>
            <a:off x="333375" y="5513512"/>
            <a:ext cx="6191250" cy="945105"/>
          </a:xfrm>
          <a:prstGeom prst="rect">
            <a:avLst/>
          </a:prstGeom>
          <a:noFill/>
          <a:ln w="9525">
            <a:noFill/>
            <a:miter lim="800000"/>
            <a:headEnd/>
            <a:tailEnd/>
          </a:ln>
        </p:spPr>
        <p:txBody>
          <a:bodyPr wrap="square" lIns="90000" tIns="46800" rIns="90000" bIns="46800">
            <a:noAutofit/>
          </a:bodyPr>
          <a:lstStyle/>
          <a:p>
            <a:pPr indent="84138" eaLnBrk="1" hangingPunct="1">
              <a:spcBef>
                <a:spcPts val="600"/>
              </a:spcBef>
            </a:pPr>
            <a:r>
              <a:rPr lang="ja-JP" altLang="en-US" sz="1200" dirty="0"/>
              <a:t>開発職・スタッフ職・事務職などは、</a:t>
            </a:r>
            <a:r>
              <a:rPr lang="ja-JP" altLang="en-US" sz="1200" dirty="0">
                <a:solidFill>
                  <a:srgbClr val="FF0000"/>
                </a:solidFill>
              </a:rPr>
              <a:t>「どのような状態になったときに、目標が達成されたのか」を質的に表現する定性目標を設定したほうが適切な場合が多くあります。定性目標を設定する場合、仕事の出来栄えを測定するときに、何をもって判断するのかという観点を明確にすることが必要となります。</a:t>
            </a:r>
            <a:endParaRPr lang="en-US" altLang="ja-JP" sz="1200" dirty="0">
              <a:solidFill>
                <a:srgbClr val="FF0000"/>
              </a:solidFill>
            </a:endParaRPr>
          </a:p>
          <a:p>
            <a:pPr indent="84138" eaLnBrk="1" hangingPunct="1">
              <a:spcBef>
                <a:spcPts val="600"/>
              </a:spcBef>
            </a:pPr>
            <a:r>
              <a:rPr lang="ja-JP" altLang="en-US" sz="1200" dirty="0"/>
              <a:t>達成レベルがわかるような状態や条件（期限・目標が達成された状態のイメージなど）を明らかにし、「～の状態になる、なっている」「～を完成させる、完了する」というように表現します。</a:t>
            </a:r>
          </a:p>
        </p:txBody>
      </p:sp>
      <p:sp>
        <p:nvSpPr>
          <p:cNvPr id="37" name="角丸四角形 36"/>
          <p:cNvSpPr/>
          <p:nvPr/>
        </p:nvSpPr>
        <p:spPr>
          <a:xfrm>
            <a:off x="332656" y="6897216"/>
            <a:ext cx="6135465" cy="2429803"/>
          </a:xfrm>
          <a:prstGeom prst="roundRect">
            <a:avLst>
              <a:gd name="adj" fmla="val 6137"/>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84138" eaLnBrk="1" hangingPunct="1">
              <a:spcBef>
                <a:spcPts val="400"/>
              </a:spcBef>
            </a:pPr>
            <a:r>
              <a:rPr lang="en-US" altLang="ja-JP" sz="1100" dirty="0">
                <a:solidFill>
                  <a:schemeClr val="tx1"/>
                </a:solidFill>
              </a:rPr>
              <a:t>【</a:t>
            </a:r>
            <a:r>
              <a:rPr lang="ja-JP" altLang="en-US" sz="1100" dirty="0">
                <a:solidFill>
                  <a:schemeClr val="tx1"/>
                </a:solidFill>
              </a:rPr>
              <a:t>定性目標の設定事例</a:t>
            </a:r>
            <a:r>
              <a:rPr lang="en-US" altLang="ja-JP" sz="1100" dirty="0">
                <a:solidFill>
                  <a:schemeClr val="tx1"/>
                </a:solidFill>
              </a:rPr>
              <a:t>】</a:t>
            </a:r>
          </a:p>
          <a:p>
            <a:pPr indent="84138" eaLnBrk="1" hangingPunct="1">
              <a:spcBef>
                <a:spcPts val="400"/>
              </a:spcBef>
            </a:pPr>
            <a:r>
              <a:rPr lang="ja-JP" altLang="en-US" sz="1100" dirty="0">
                <a:solidFill>
                  <a:srgbClr val="FF0000"/>
                </a:solidFill>
              </a:rPr>
              <a:t>ありたい姿の状態を示す</a:t>
            </a:r>
            <a:endParaRPr lang="en-US" altLang="ja-JP" sz="1100" dirty="0">
              <a:solidFill>
                <a:srgbClr val="FF0000"/>
              </a:solidFill>
            </a:endParaRPr>
          </a:p>
          <a:p>
            <a:pPr indent="84138" eaLnBrk="1" hangingPunct="1">
              <a:spcBef>
                <a:spcPts val="400"/>
              </a:spcBef>
            </a:pPr>
            <a:r>
              <a:rPr lang="ja-JP" altLang="en-US" sz="1100" dirty="0">
                <a:solidFill>
                  <a:schemeClr val="tx1"/>
                </a:solidFill>
              </a:rPr>
              <a:t>①ありたい姿の条件、レベル、状況を記述する</a:t>
            </a:r>
          </a:p>
          <a:p>
            <a:pPr indent="84138" eaLnBrk="1" hangingPunct="1">
              <a:spcBef>
                <a:spcPts val="400"/>
              </a:spcBef>
            </a:pPr>
            <a:r>
              <a:rPr lang="ja-JP" altLang="en-US" sz="1100" dirty="0">
                <a:solidFill>
                  <a:schemeClr val="tx1"/>
                </a:solidFill>
              </a:rPr>
              <a:t>　例：今後○○のような環境変化が見込まれるが、現状売上高○○を維持する</a:t>
            </a:r>
          </a:p>
          <a:p>
            <a:pPr indent="84138" eaLnBrk="1" hangingPunct="1">
              <a:spcBef>
                <a:spcPts val="400"/>
              </a:spcBef>
            </a:pPr>
            <a:r>
              <a:rPr lang="ja-JP" altLang="en-US" sz="1100" dirty="0">
                <a:solidFill>
                  <a:schemeClr val="tx1"/>
                </a:solidFill>
              </a:rPr>
              <a:t>②望ましい条件、目標が達成されたときの状態を記述する</a:t>
            </a:r>
          </a:p>
          <a:p>
            <a:pPr indent="84138" eaLnBrk="1" hangingPunct="1">
              <a:spcBef>
                <a:spcPts val="400"/>
              </a:spcBef>
            </a:pPr>
            <a:r>
              <a:rPr lang="ja-JP" altLang="en-US" sz="1100" dirty="0">
                <a:solidFill>
                  <a:schemeClr val="tx1"/>
                </a:solidFill>
              </a:rPr>
              <a:t>　例：○○を実施することにより、○○の重複をなくす</a:t>
            </a:r>
          </a:p>
          <a:p>
            <a:pPr indent="84138" eaLnBrk="1" hangingPunct="1">
              <a:spcBef>
                <a:spcPts val="400"/>
              </a:spcBef>
            </a:pPr>
            <a:r>
              <a:rPr lang="ja-JP" altLang="en-US" sz="1100" dirty="0">
                <a:solidFill>
                  <a:schemeClr val="tx1"/>
                </a:solidFill>
              </a:rPr>
              <a:t>③ねらいとする改善、革新の内容を記述する</a:t>
            </a:r>
          </a:p>
          <a:p>
            <a:pPr indent="84138" eaLnBrk="1" hangingPunct="1">
              <a:spcBef>
                <a:spcPts val="400"/>
              </a:spcBef>
            </a:pPr>
            <a:r>
              <a:rPr lang="ja-JP" altLang="en-US" sz="1100" dirty="0">
                <a:solidFill>
                  <a:schemeClr val="tx1"/>
                </a:solidFill>
              </a:rPr>
              <a:t>　例：○○処理時間の短縮のため、○○マニュアルを○月○日までに完成させる</a:t>
            </a:r>
          </a:p>
          <a:p>
            <a:pPr indent="84138" eaLnBrk="1" hangingPunct="1">
              <a:spcBef>
                <a:spcPts val="400"/>
              </a:spcBef>
            </a:pPr>
            <a:r>
              <a:rPr lang="ja-JP" altLang="en-US" sz="1100" dirty="0">
                <a:solidFill>
                  <a:schemeClr val="tx1"/>
                </a:solidFill>
              </a:rPr>
              <a:t>④望ましい結果を記述する</a:t>
            </a:r>
          </a:p>
          <a:p>
            <a:pPr indent="84138" eaLnBrk="1" hangingPunct="1">
              <a:spcBef>
                <a:spcPts val="400"/>
              </a:spcBef>
            </a:pPr>
            <a:r>
              <a:rPr lang="ja-JP" altLang="en-US" sz="1100" dirty="0">
                <a:solidFill>
                  <a:schemeClr val="tx1"/>
                </a:solidFill>
              </a:rPr>
              <a:t>　例：○○処理ミスによる修正作業を、○○をすることにより発生させない</a:t>
            </a:r>
          </a:p>
        </p:txBody>
      </p:sp>
    </p:spTree>
    <p:extLst>
      <p:ext uri="{BB962C8B-B14F-4D97-AF65-F5344CB8AC3E}">
        <p14:creationId xmlns:p14="http://schemas.microsoft.com/office/powerpoint/2010/main" val="584964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356064"/>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目標のブレイクダウン</a:t>
            </a:r>
          </a:p>
        </p:txBody>
      </p:sp>
      <p:grpSp>
        <p:nvGrpSpPr>
          <p:cNvPr id="40" name="グループ化 39"/>
          <p:cNvGrpSpPr/>
          <p:nvPr/>
        </p:nvGrpSpPr>
        <p:grpSpPr>
          <a:xfrm>
            <a:off x="260648" y="776536"/>
            <a:ext cx="5177170" cy="344488"/>
            <a:chOff x="188640" y="2643191"/>
            <a:chExt cx="6083921" cy="344488"/>
          </a:xfrm>
        </p:grpSpPr>
        <p:sp>
          <p:nvSpPr>
            <p:cNvPr id="41" name="正方形/長方形 40"/>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目標はブレイクダウンしながら展開する</a:t>
              </a:r>
            </a:p>
          </p:txBody>
        </p:sp>
      </p:grpSp>
      <p:sp>
        <p:nvSpPr>
          <p:cNvPr id="33" name="テキスト ボックス 32"/>
          <p:cNvSpPr txBox="1"/>
          <p:nvPr/>
        </p:nvSpPr>
        <p:spPr>
          <a:xfrm>
            <a:off x="333375" y="1095926"/>
            <a:ext cx="6207354" cy="1246495"/>
          </a:xfrm>
          <a:prstGeom prst="rect">
            <a:avLst/>
          </a:prstGeom>
          <a:noFill/>
        </p:spPr>
        <p:txBody>
          <a:bodyPr wrap="square" rtlCol="0">
            <a:spAutoFit/>
          </a:bodyPr>
          <a:lstStyle/>
          <a:p>
            <a:pPr indent="84138" eaLnBrk="1" hangingPunct="1">
              <a:spcBef>
                <a:spcPts val="600"/>
              </a:spcBef>
            </a:pPr>
            <a:r>
              <a:rPr lang="ja-JP" altLang="en-US" sz="1200" dirty="0"/>
              <a:t>目標は、分解（以下ブレイクダウンという）することにより、</a:t>
            </a:r>
            <a:r>
              <a:rPr lang="ja-JP" altLang="en-US" sz="1200" dirty="0">
                <a:solidFill>
                  <a:srgbClr val="FF0000"/>
                </a:solidFill>
              </a:rPr>
              <a:t>難易度を下げながら部下に展開していく</a:t>
            </a:r>
            <a:r>
              <a:rPr lang="ja-JP" altLang="en-US" sz="1200" dirty="0"/>
              <a:t>ことがポイントです。</a:t>
            </a:r>
          </a:p>
          <a:p>
            <a:pPr indent="84138" eaLnBrk="1" hangingPunct="1">
              <a:spcBef>
                <a:spcPts val="600"/>
              </a:spcBef>
            </a:pPr>
            <a:r>
              <a:rPr lang="ja-JP" altLang="en-US" sz="1200" dirty="0"/>
              <a:t>①部長レベルには、戦略を分解して、戦術レベルにして展開</a:t>
            </a:r>
          </a:p>
          <a:p>
            <a:pPr indent="84138" eaLnBrk="1" hangingPunct="1">
              <a:spcBef>
                <a:spcPts val="600"/>
              </a:spcBef>
            </a:pPr>
            <a:r>
              <a:rPr lang="ja-JP" altLang="en-US" sz="1200" dirty="0"/>
              <a:t>②課長レベルには、戦術を分解して、課題レベルにして展開</a:t>
            </a:r>
          </a:p>
          <a:p>
            <a:pPr indent="84138" eaLnBrk="1" hangingPunct="1">
              <a:spcBef>
                <a:spcPts val="600"/>
              </a:spcBef>
            </a:pPr>
            <a:r>
              <a:rPr lang="ja-JP" altLang="en-US" sz="1200" dirty="0"/>
              <a:t>③一般社員レベルには、課題を分解して、仕事レベルにして実行</a:t>
            </a:r>
          </a:p>
        </p:txBody>
      </p:sp>
      <p:sp>
        <p:nvSpPr>
          <p:cNvPr id="34" name="Rectangle 20"/>
          <p:cNvSpPr>
            <a:spLocks noChangeArrowheads="1"/>
          </p:cNvSpPr>
          <p:nvPr/>
        </p:nvSpPr>
        <p:spPr bwMode="auto">
          <a:xfrm>
            <a:off x="329625" y="2464077"/>
            <a:ext cx="6195000" cy="1440161"/>
          </a:xfrm>
          <a:prstGeom prst="rect">
            <a:avLst/>
          </a:prstGeom>
          <a:solidFill>
            <a:schemeClr val="bg1"/>
          </a:solidFill>
          <a:ln w="9525">
            <a:solidFill>
              <a:schemeClr val="tx1"/>
            </a:solidFill>
            <a:miter lim="800000"/>
            <a:headEnd/>
            <a:tailEnd/>
          </a:ln>
        </p:spPr>
        <p:txBody>
          <a:bodyPr wrap="square" lIns="90000" tIns="46800" rIns="90000" bIns="46800">
            <a:noAutofit/>
          </a:bodyPr>
          <a:lstStyle/>
          <a:p>
            <a:pPr>
              <a:spcBef>
                <a:spcPts val="300"/>
              </a:spcBef>
            </a:pPr>
            <a:r>
              <a:rPr lang="en-US" altLang="ja-JP" sz="1100" dirty="0"/>
              <a:t>【</a:t>
            </a:r>
            <a:r>
              <a:rPr lang="ja-JP" altLang="en-US" sz="1100" dirty="0"/>
              <a:t>ブレイクダウンの留意点</a:t>
            </a:r>
            <a:r>
              <a:rPr lang="en-US" altLang="ja-JP" sz="1100" dirty="0"/>
              <a:t>】</a:t>
            </a:r>
          </a:p>
          <a:p>
            <a:pPr marL="180975" indent="-180975">
              <a:spcBef>
                <a:spcPts val="300"/>
              </a:spcBef>
            </a:pPr>
            <a:r>
              <a:rPr lang="ja-JP" altLang="en-US" sz="1100" dirty="0"/>
              <a:t>①組織の数値目標を分担することは、ブレイクダウンではありません。数値目標を達成するための具体策を設定することが大切です。</a:t>
            </a:r>
            <a:endParaRPr lang="en-US" altLang="ja-JP" sz="1100" dirty="0"/>
          </a:p>
          <a:p>
            <a:pPr marL="180975" indent="-180975">
              <a:spcBef>
                <a:spcPts val="300"/>
              </a:spcBef>
            </a:pPr>
            <a:r>
              <a:rPr lang="ja-JP" altLang="en-US" sz="1100" dirty="0"/>
              <a:t>②上位方針をそのまま部下に伝達することも、ブレイクダウンではありません。上位方針を噛み砕き、難易度を下げて部下に役割分担をします。</a:t>
            </a:r>
            <a:endParaRPr lang="en-US" altLang="ja-JP" sz="1100" dirty="0"/>
          </a:p>
          <a:p>
            <a:pPr marL="180975" indent="-180975">
              <a:spcBef>
                <a:spcPts val="300"/>
              </a:spcBef>
            </a:pPr>
            <a:r>
              <a:rPr lang="ja-JP" altLang="en-US" sz="1100" dirty="0"/>
              <a:t>③つまり、上司の目標設定シートと、部下の目標設定シートが同じということは、ブレイクダウンができていないことを意味します。</a:t>
            </a:r>
            <a:endParaRPr lang="en-US" altLang="ja-JP" sz="1100" dirty="0"/>
          </a:p>
        </p:txBody>
      </p:sp>
      <p:pic>
        <p:nvPicPr>
          <p:cNvPr id="37" name="Picture 3" descr="C:\Users\t-shimamori2\AppData\Local\Microsoft\Windows\Temporary Internet Files\Low\Content.IE5\6LAS3LIV\MC900434822[1].PNG"/>
          <p:cNvPicPr>
            <a:picLocks noChangeAspect="1" noChangeArrowheads="1"/>
          </p:cNvPicPr>
          <p:nvPr/>
        </p:nvPicPr>
        <p:blipFill>
          <a:blip r:embed="rId3" cstate="print"/>
          <a:srcRect/>
          <a:stretch>
            <a:fillRect/>
          </a:stretch>
        </p:blipFill>
        <p:spPr bwMode="auto">
          <a:xfrm>
            <a:off x="5224376" y="1402891"/>
            <a:ext cx="1036484" cy="1036484"/>
          </a:xfrm>
          <a:prstGeom prst="rect">
            <a:avLst/>
          </a:prstGeom>
          <a:noFill/>
        </p:spPr>
      </p:pic>
      <p:grpSp>
        <p:nvGrpSpPr>
          <p:cNvPr id="38" name="グループ化 37"/>
          <p:cNvGrpSpPr/>
          <p:nvPr/>
        </p:nvGrpSpPr>
        <p:grpSpPr>
          <a:xfrm>
            <a:off x="260648" y="4120262"/>
            <a:ext cx="5177170" cy="344488"/>
            <a:chOff x="188640" y="2643191"/>
            <a:chExt cx="6083921" cy="344488"/>
          </a:xfrm>
        </p:grpSpPr>
        <p:sp>
          <p:nvSpPr>
            <p:cNvPr id="39" name="正方形/長方形 38"/>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目標のブレイクダウンの事例</a:t>
              </a:r>
            </a:p>
          </p:txBody>
        </p:sp>
      </p:grpSp>
      <p:graphicFrame>
        <p:nvGraphicFramePr>
          <p:cNvPr id="52" name="表 51"/>
          <p:cNvGraphicFramePr>
            <a:graphicFrameLocks noGrp="1"/>
          </p:cNvGraphicFramePr>
          <p:nvPr>
            <p:extLst>
              <p:ext uri="{D42A27DB-BD31-4B8C-83A1-F6EECF244321}">
                <p14:modId xmlns:p14="http://schemas.microsoft.com/office/powerpoint/2010/main" val="957264837"/>
              </p:ext>
            </p:extLst>
          </p:nvPr>
        </p:nvGraphicFramePr>
        <p:xfrm>
          <a:off x="404664" y="5128374"/>
          <a:ext cx="6007582" cy="2918349"/>
        </p:xfrm>
        <a:graphic>
          <a:graphicData uri="http://schemas.openxmlformats.org/drawingml/2006/table">
            <a:tbl>
              <a:tblPr firstRow="1" bandRow="1">
                <a:tableStyleId>{5940675A-B579-460E-94D1-54222C63F5DA}</a:tableStyleId>
              </a:tblPr>
              <a:tblGrid>
                <a:gridCol w="942098">
                  <a:extLst>
                    <a:ext uri="{9D8B030D-6E8A-4147-A177-3AD203B41FA5}">
                      <a16:colId xmlns:a16="http://schemas.microsoft.com/office/drawing/2014/main" val="20000"/>
                    </a:ext>
                  </a:extLst>
                </a:gridCol>
                <a:gridCol w="961028">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2880320">
                  <a:extLst>
                    <a:ext uri="{9D8B030D-6E8A-4147-A177-3AD203B41FA5}">
                      <a16:colId xmlns:a16="http://schemas.microsoft.com/office/drawing/2014/main" val="20003"/>
                    </a:ext>
                  </a:extLst>
                </a:gridCol>
              </a:tblGrid>
              <a:tr h="241857">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レベル</a:t>
                      </a:r>
                    </a:p>
                  </a:txBody>
                  <a:tcPr anchor="ctr">
                    <a:solidFill>
                      <a:schemeClr val="tx2">
                        <a:lumMod val="20000"/>
                        <a:lumOff val="80000"/>
                      </a:schemeClr>
                    </a:solid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867842">
                <a:tc>
                  <a:txBody>
                    <a:bodyPr/>
                    <a:lstStyle/>
                    <a:p>
                      <a:pPr algn="ctr"/>
                      <a:r>
                        <a:rPr kumimoji="1" lang="ja-JP" altLang="en-US" sz="1100" dirty="0">
                          <a:latin typeface="+mj-ea"/>
                          <a:ea typeface="+mj-ea"/>
                        </a:rPr>
                        <a:t>部長レベル</a:t>
                      </a:r>
                      <a:endParaRPr kumimoji="1" lang="en-US" altLang="ja-JP" sz="1100" dirty="0">
                        <a:latin typeface="+mj-ea"/>
                        <a:ea typeface="+mj-ea"/>
                      </a:endParaRPr>
                    </a:p>
                    <a:p>
                      <a:pPr algn="ctr"/>
                      <a:endParaRPr kumimoji="1" lang="en-US" altLang="ja-JP" sz="1100" dirty="0">
                        <a:latin typeface="+mj-ea"/>
                        <a:ea typeface="+mj-ea"/>
                      </a:endParaRPr>
                    </a:p>
                    <a:p>
                      <a:pPr algn="ctr"/>
                      <a:r>
                        <a:rPr kumimoji="1" lang="ja-JP" altLang="en-US" sz="1100" dirty="0">
                          <a:latin typeface="+mj-ea"/>
                          <a:ea typeface="+mj-ea"/>
                        </a:rPr>
                        <a:t>戦術的な</a:t>
                      </a:r>
                      <a:endParaRPr kumimoji="1" lang="en-US" altLang="ja-JP" sz="1100" dirty="0">
                        <a:latin typeface="+mj-ea"/>
                        <a:ea typeface="+mj-ea"/>
                      </a:endParaRPr>
                    </a:p>
                    <a:p>
                      <a:pPr algn="ctr"/>
                      <a:r>
                        <a:rPr kumimoji="1" lang="ja-JP" altLang="en-US" sz="1100" dirty="0">
                          <a:latin typeface="+mj-ea"/>
                          <a:ea typeface="+mj-ea"/>
                        </a:rPr>
                        <a:t>目標設定</a:t>
                      </a:r>
                    </a:p>
                  </a:txBody>
                  <a:tcPr anchor="ctr">
                    <a:noFill/>
                  </a:tcPr>
                </a:tc>
                <a:tc>
                  <a:txBody>
                    <a:bodyPr/>
                    <a:lstStyle/>
                    <a:p>
                      <a:pPr algn="ctr"/>
                      <a:r>
                        <a:rPr kumimoji="1" lang="ja-JP" altLang="en-US" sz="1100" dirty="0">
                          <a:latin typeface="+mj-ea"/>
                          <a:ea typeface="+mj-ea"/>
                        </a:rPr>
                        <a:t>ベトナム</a:t>
                      </a:r>
                      <a:endParaRPr kumimoji="1" lang="en-US" altLang="ja-JP" sz="1100" dirty="0">
                        <a:latin typeface="+mj-ea"/>
                        <a:ea typeface="+mj-ea"/>
                      </a:endParaRPr>
                    </a:p>
                    <a:p>
                      <a:pPr algn="ctr"/>
                      <a:r>
                        <a:rPr kumimoji="1" lang="ja-JP" altLang="en-US" sz="1100" dirty="0">
                          <a:latin typeface="+mj-ea"/>
                          <a:ea typeface="+mj-ea"/>
                        </a:rPr>
                        <a:t>現地法人</a:t>
                      </a:r>
                      <a:endParaRPr kumimoji="1" lang="en-US" altLang="ja-JP" sz="1100" dirty="0">
                        <a:latin typeface="+mj-ea"/>
                        <a:ea typeface="+mj-ea"/>
                      </a:endParaRPr>
                    </a:p>
                    <a:p>
                      <a:pPr algn="ctr"/>
                      <a:r>
                        <a:rPr kumimoji="1" lang="ja-JP" altLang="en-US" sz="1100" dirty="0">
                          <a:latin typeface="+mj-ea"/>
                          <a:ea typeface="+mj-ea"/>
                        </a:rPr>
                        <a:t>の設立</a:t>
                      </a:r>
                    </a:p>
                  </a:txBody>
                  <a:tcPr anchor="ctr">
                    <a:noFill/>
                  </a:tcPr>
                </a:tc>
                <a:tc>
                  <a:txBody>
                    <a:bodyPr/>
                    <a:lstStyle/>
                    <a:p>
                      <a:pPr algn="ctr"/>
                      <a:r>
                        <a:rPr kumimoji="1" lang="en-US" altLang="ja-JP" sz="1100" dirty="0">
                          <a:latin typeface="+mj-ea"/>
                          <a:ea typeface="+mj-ea"/>
                        </a:rPr>
                        <a:t>201</a:t>
                      </a:r>
                      <a:r>
                        <a:rPr kumimoji="1" lang="ja-JP" altLang="en-US" sz="1100" dirty="0">
                          <a:latin typeface="+mj-ea"/>
                          <a:ea typeface="+mj-ea"/>
                        </a:rPr>
                        <a:t>*年</a:t>
                      </a:r>
                      <a:r>
                        <a:rPr kumimoji="1" lang="en-US" altLang="ja-JP" sz="1100" dirty="0">
                          <a:latin typeface="+mj-ea"/>
                          <a:ea typeface="+mj-ea"/>
                        </a:rPr>
                        <a:t>3</a:t>
                      </a:r>
                      <a:r>
                        <a:rPr kumimoji="1" lang="ja-JP" altLang="en-US" sz="1100" dirty="0">
                          <a:latin typeface="+mj-ea"/>
                          <a:ea typeface="+mj-ea"/>
                        </a:rPr>
                        <a:t>月までにベトナム現地法人を立ち上げ、安定運用させる</a:t>
                      </a:r>
                    </a:p>
                  </a:txBody>
                  <a:tcPr anchor="ctr">
                    <a:noFill/>
                  </a:tcPr>
                </a:tc>
                <a:tc>
                  <a:txBody>
                    <a:bodyPr/>
                    <a:lstStyle/>
                    <a:p>
                      <a:pPr marL="95250" indent="-95250"/>
                      <a:r>
                        <a:rPr kumimoji="1" lang="ja-JP" altLang="en-US" sz="1100" dirty="0">
                          <a:latin typeface="+mj-ea"/>
                          <a:ea typeface="+mj-ea"/>
                        </a:rPr>
                        <a:t>①安全・物流面を考慮した工場用地の確保</a:t>
                      </a:r>
                      <a:endParaRPr kumimoji="1" lang="en-US" altLang="ja-JP" sz="1100" dirty="0">
                        <a:latin typeface="+mj-ea"/>
                        <a:ea typeface="+mj-ea"/>
                      </a:endParaRPr>
                    </a:p>
                    <a:p>
                      <a:pPr marL="95250" indent="-95250"/>
                      <a:r>
                        <a:rPr kumimoji="1" lang="ja-JP" altLang="en-US" sz="1100" dirty="0">
                          <a:latin typeface="+mj-ea"/>
                          <a:ea typeface="+mj-ea"/>
                        </a:rPr>
                        <a:t>②工場建設予算の把握</a:t>
                      </a:r>
                      <a:endParaRPr kumimoji="1" lang="en-US" altLang="ja-JP" sz="1100" dirty="0">
                        <a:latin typeface="+mj-ea"/>
                        <a:ea typeface="+mj-ea"/>
                      </a:endParaRPr>
                    </a:p>
                    <a:p>
                      <a:pPr marL="95250" indent="-95250"/>
                      <a:r>
                        <a:rPr kumimoji="1" lang="ja-JP" altLang="en-US" sz="1100" dirty="0">
                          <a:latin typeface="+mj-ea"/>
                          <a:ea typeface="+mj-ea"/>
                        </a:rPr>
                        <a:t>③部品調達ルートの確保</a:t>
                      </a:r>
                      <a:endParaRPr kumimoji="1" lang="en-US" altLang="ja-JP" sz="1100" dirty="0">
                        <a:latin typeface="+mj-ea"/>
                        <a:ea typeface="+mj-ea"/>
                      </a:endParaRPr>
                    </a:p>
                    <a:p>
                      <a:pPr marL="95250" indent="-95250"/>
                      <a:r>
                        <a:rPr kumimoji="1" lang="ja-JP" altLang="en-US" sz="1100" dirty="0">
                          <a:latin typeface="+mj-ea"/>
                          <a:ea typeface="+mj-ea"/>
                        </a:rPr>
                        <a:t>④</a:t>
                      </a:r>
                      <a:r>
                        <a:rPr kumimoji="1" lang="ja-JP" altLang="en-US" sz="1100" dirty="0">
                          <a:solidFill>
                            <a:srgbClr val="FF0000"/>
                          </a:solidFill>
                          <a:latin typeface="+mj-ea"/>
                          <a:ea typeface="+mj-ea"/>
                        </a:rPr>
                        <a:t>ベトナム工場の設計と完成</a:t>
                      </a:r>
                      <a:endParaRPr kumimoji="1" lang="en-US" altLang="ja-JP" sz="1100" dirty="0">
                        <a:solidFill>
                          <a:srgbClr val="FF0000"/>
                        </a:solidFill>
                        <a:latin typeface="+mj-ea"/>
                        <a:ea typeface="+mj-ea"/>
                      </a:endParaRPr>
                    </a:p>
                    <a:p>
                      <a:pPr marL="95250" indent="-95250"/>
                      <a:r>
                        <a:rPr kumimoji="1" lang="ja-JP" altLang="en-US" sz="1100" dirty="0">
                          <a:latin typeface="+mj-ea"/>
                          <a:ea typeface="+mj-ea"/>
                        </a:rPr>
                        <a:t>⑤現地スタッフの採用・育成</a:t>
                      </a:r>
                      <a:endParaRPr kumimoji="1" lang="en-US" altLang="ja-JP" sz="1100" dirty="0">
                        <a:latin typeface="+mj-ea"/>
                        <a:ea typeface="+mj-ea"/>
                      </a:endParaRPr>
                    </a:p>
                  </a:txBody>
                  <a:tcPr marL="36000" marR="36000" anchor="ctr"/>
                </a:tc>
                <a:extLst>
                  <a:ext uri="{0D108BD9-81ED-4DB2-BD59-A6C34878D82A}">
                    <a16:rowId xmlns:a16="http://schemas.microsoft.com/office/drawing/2014/main" val="10001"/>
                  </a:ext>
                </a:extLst>
              </a:tr>
              <a:tr h="867842">
                <a:tc>
                  <a:txBody>
                    <a:bodyPr/>
                    <a:lstStyle/>
                    <a:p>
                      <a:pPr algn="ctr"/>
                      <a:r>
                        <a:rPr kumimoji="1" lang="ja-JP" altLang="en-US" sz="1100" dirty="0">
                          <a:latin typeface="+mj-ea"/>
                          <a:ea typeface="+mj-ea"/>
                        </a:rPr>
                        <a:t>課長レベル</a:t>
                      </a:r>
                      <a:endParaRPr kumimoji="1" lang="en-US" altLang="ja-JP" sz="1100" dirty="0">
                        <a:latin typeface="+mj-ea"/>
                        <a:ea typeface="+mj-ea"/>
                      </a:endParaRPr>
                    </a:p>
                    <a:p>
                      <a:pPr algn="ctr"/>
                      <a:endParaRPr kumimoji="1" lang="en-US" altLang="ja-JP" sz="1100" dirty="0">
                        <a:latin typeface="+mj-ea"/>
                        <a:ea typeface="+mj-ea"/>
                      </a:endParaRPr>
                    </a:p>
                    <a:p>
                      <a:pPr algn="ctr"/>
                      <a:r>
                        <a:rPr kumimoji="1" lang="ja-JP" altLang="en-US" sz="1100" dirty="0">
                          <a:latin typeface="+mj-ea"/>
                          <a:ea typeface="+mj-ea"/>
                        </a:rPr>
                        <a:t>課題的な</a:t>
                      </a:r>
                      <a:endParaRPr kumimoji="1" lang="en-US" altLang="ja-JP" sz="1100" dirty="0">
                        <a:latin typeface="+mj-ea"/>
                        <a:ea typeface="+mj-ea"/>
                      </a:endParaRPr>
                    </a:p>
                    <a:p>
                      <a:pPr algn="ctr"/>
                      <a:r>
                        <a:rPr kumimoji="1" lang="ja-JP" altLang="en-US" sz="1100" dirty="0">
                          <a:latin typeface="+mj-ea"/>
                          <a:ea typeface="+mj-ea"/>
                        </a:rPr>
                        <a:t>目標設定</a:t>
                      </a:r>
                      <a:endParaRPr kumimoji="1" lang="en-US" altLang="ja-JP" sz="1100" dirty="0">
                        <a:latin typeface="+mj-ea"/>
                        <a:ea typeface="+mj-ea"/>
                      </a:endParaRPr>
                    </a:p>
                  </a:txBody>
                  <a:tcPr anchor="ctr">
                    <a:noFill/>
                  </a:tcPr>
                </a:tc>
                <a:tc>
                  <a:txBody>
                    <a:bodyPr/>
                    <a:lstStyle/>
                    <a:p>
                      <a:pPr algn="ctr"/>
                      <a:r>
                        <a:rPr kumimoji="1" lang="ja-JP" altLang="en-US" sz="1100" dirty="0">
                          <a:solidFill>
                            <a:srgbClr val="FF0000"/>
                          </a:solidFill>
                          <a:latin typeface="+mj-ea"/>
                          <a:ea typeface="+mj-ea"/>
                        </a:rPr>
                        <a:t>ベトナム工場の完成</a:t>
                      </a: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en-US" altLang="ja-JP" sz="1100" dirty="0">
                          <a:latin typeface="+mj-ea"/>
                          <a:ea typeface="+mj-ea"/>
                        </a:rPr>
                        <a:t>201</a:t>
                      </a:r>
                      <a:r>
                        <a:rPr kumimoji="1" lang="ja-JP" altLang="en-US" sz="1100" dirty="0">
                          <a:latin typeface="+mj-ea"/>
                          <a:ea typeface="+mj-ea"/>
                        </a:rPr>
                        <a:t>*年</a:t>
                      </a:r>
                      <a:r>
                        <a:rPr kumimoji="1" lang="en-US" altLang="ja-JP" sz="1100" dirty="0">
                          <a:latin typeface="+mj-ea"/>
                          <a:ea typeface="+mj-ea"/>
                        </a:rPr>
                        <a:t>3</a:t>
                      </a:r>
                      <a:r>
                        <a:rPr kumimoji="1" lang="ja-JP" altLang="en-US" sz="1100" dirty="0">
                          <a:latin typeface="+mj-ea"/>
                          <a:ea typeface="+mj-ea"/>
                        </a:rPr>
                        <a:t>月までにベトナム工場を立ち上げる</a:t>
                      </a:r>
                    </a:p>
                  </a:txBody>
                  <a:tcPr anchor="ctr">
                    <a:noFill/>
                  </a:tcPr>
                </a:tc>
                <a:tc>
                  <a:txBody>
                    <a:bodyPr/>
                    <a:lstStyle/>
                    <a:p>
                      <a:pPr marL="95250" indent="-95250"/>
                      <a:r>
                        <a:rPr kumimoji="1" lang="ja-JP" altLang="en-US" sz="1100" dirty="0">
                          <a:latin typeface="+mj-ea"/>
                          <a:ea typeface="+mj-ea"/>
                        </a:rPr>
                        <a:t>①工場業者の選定</a:t>
                      </a:r>
                      <a:endParaRPr kumimoji="1" lang="en-US" altLang="ja-JP" sz="1100" dirty="0">
                        <a:latin typeface="+mj-ea"/>
                        <a:ea typeface="+mj-ea"/>
                      </a:endParaRPr>
                    </a:p>
                    <a:p>
                      <a:pPr marL="95250" indent="-95250"/>
                      <a:r>
                        <a:rPr kumimoji="1" lang="ja-JP" altLang="en-US" sz="1100" dirty="0">
                          <a:latin typeface="+mj-ea"/>
                          <a:ea typeface="+mj-ea"/>
                        </a:rPr>
                        <a:t>②予算○億円以内にできるようにコスト削減要望を出す</a:t>
                      </a:r>
                      <a:endParaRPr kumimoji="1" lang="en-US" altLang="ja-JP" sz="1100" dirty="0">
                        <a:latin typeface="+mj-ea"/>
                        <a:ea typeface="+mj-ea"/>
                      </a:endParaRPr>
                    </a:p>
                    <a:p>
                      <a:pPr marL="95250" indent="-95250"/>
                      <a:r>
                        <a:rPr kumimoji="1" lang="ja-JP" altLang="en-US" sz="1100" dirty="0">
                          <a:latin typeface="+mj-ea"/>
                          <a:ea typeface="+mj-ea"/>
                        </a:rPr>
                        <a:t>③</a:t>
                      </a:r>
                      <a:r>
                        <a:rPr kumimoji="1" lang="ja-JP" altLang="en-US" sz="1100" dirty="0">
                          <a:solidFill>
                            <a:srgbClr val="FF0000"/>
                          </a:solidFill>
                          <a:latin typeface="+mj-ea"/>
                          <a:ea typeface="+mj-ea"/>
                        </a:rPr>
                        <a:t>建設遅延が無いように工程管理を実施</a:t>
                      </a:r>
                      <a:endParaRPr kumimoji="1" lang="en-US" altLang="ja-JP" sz="1100" dirty="0">
                        <a:solidFill>
                          <a:srgbClr val="FF0000"/>
                        </a:solidFill>
                        <a:latin typeface="+mj-ea"/>
                        <a:ea typeface="+mj-ea"/>
                      </a:endParaRPr>
                    </a:p>
                    <a:p>
                      <a:pPr marL="95250" indent="-95250"/>
                      <a:r>
                        <a:rPr kumimoji="1" lang="ja-JP" altLang="en-US" sz="1100" dirty="0">
                          <a:latin typeface="+mj-ea"/>
                          <a:ea typeface="+mj-ea"/>
                        </a:rPr>
                        <a:t>④工場設立に関わる申請書類準備</a:t>
                      </a:r>
                      <a:endParaRPr kumimoji="1" lang="en-US" altLang="ja-JP" sz="1100" dirty="0">
                        <a:latin typeface="+mj-ea"/>
                        <a:ea typeface="+mj-ea"/>
                      </a:endParaRPr>
                    </a:p>
                  </a:txBody>
                  <a:tcPr marL="36000" marR="36000" anchor="ctr"/>
                </a:tc>
                <a:extLst>
                  <a:ext uri="{0D108BD9-81ED-4DB2-BD59-A6C34878D82A}">
                    <a16:rowId xmlns:a16="http://schemas.microsoft.com/office/drawing/2014/main" val="10002"/>
                  </a:ext>
                </a:extLst>
              </a:tr>
              <a:tr h="799989">
                <a:tc>
                  <a:txBody>
                    <a:bodyPr/>
                    <a:lstStyle/>
                    <a:p>
                      <a:pPr algn="ctr"/>
                      <a:r>
                        <a:rPr kumimoji="1" lang="ja-JP" altLang="en-US" sz="1100" dirty="0">
                          <a:latin typeface="+mj-ea"/>
                          <a:ea typeface="+mj-ea"/>
                        </a:rPr>
                        <a:t>一般社員</a:t>
                      </a:r>
                      <a:endParaRPr kumimoji="1" lang="en-US" altLang="ja-JP" sz="1100" dirty="0">
                        <a:latin typeface="+mj-ea"/>
                        <a:ea typeface="+mj-ea"/>
                      </a:endParaRPr>
                    </a:p>
                    <a:p>
                      <a:pPr algn="ctr"/>
                      <a:r>
                        <a:rPr kumimoji="1" lang="ja-JP" altLang="en-US" sz="1100" dirty="0">
                          <a:latin typeface="+mj-ea"/>
                          <a:ea typeface="+mj-ea"/>
                        </a:rPr>
                        <a:t>レベル</a:t>
                      </a:r>
                      <a:endParaRPr kumimoji="1" lang="en-US" altLang="ja-JP" sz="1100" dirty="0">
                        <a:latin typeface="+mj-ea"/>
                        <a:ea typeface="+mj-ea"/>
                      </a:endParaRPr>
                    </a:p>
                    <a:p>
                      <a:pPr algn="ctr"/>
                      <a:r>
                        <a:rPr kumimoji="1" lang="ja-JP" altLang="en-US" sz="1100" dirty="0">
                          <a:latin typeface="+mj-ea"/>
                          <a:ea typeface="+mj-ea"/>
                        </a:rPr>
                        <a:t>仕事的な</a:t>
                      </a:r>
                      <a:endParaRPr kumimoji="1" lang="en-US" altLang="ja-JP" sz="1100" dirty="0">
                        <a:latin typeface="+mj-ea"/>
                        <a:ea typeface="+mj-ea"/>
                      </a:endParaRPr>
                    </a:p>
                    <a:p>
                      <a:pPr algn="ctr"/>
                      <a:r>
                        <a:rPr kumimoji="1" lang="ja-JP" altLang="en-US" sz="1100" dirty="0">
                          <a:latin typeface="+mj-ea"/>
                          <a:ea typeface="+mj-ea"/>
                        </a:rPr>
                        <a:t>目標設定</a:t>
                      </a:r>
                      <a:endParaRPr kumimoji="1" lang="en-US" altLang="ja-JP" sz="1100" dirty="0">
                        <a:latin typeface="+mj-ea"/>
                        <a:ea typeface="+mj-ea"/>
                      </a:endParaRPr>
                    </a:p>
                  </a:txBody>
                  <a:tcPr anchor="ctr">
                    <a:noFill/>
                  </a:tcPr>
                </a:tc>
                <a:tc>
                  <a:txBody>
                    <a:bodyPr/>
                    <a:lstStyle/>
                    <a:p>
                      <a:pPr algn="ctr"/>
                      <a:r>
                        <a:rPr kumimoji="1" lang="ja-JP" altLang="en-US" sz="1100" dirty="0">
                          <a:solidFill>
                            <a:srgbClr val="FF0000"/>
                          </a:solidFill>
                          <a:latin typeface="+mj-ea"/>
                          <a:ea typeface="+mj-ea"/>
                        </a:rPr>
                        <a:t>ベトナム工場の工程管理</a:t>
                      </a:r>
                    </a:p>
                  </a:txBody>
                  <a:tcPr anchor="ctr">
                    <a:noFill/>
                  </a:tcPr>
                </a:tc>
                <a:tc>
                  <a:txBody>
                    <a:bodyPr/>
                    <a:lstStyle/>
                    <a:p>
                      <a:pPr algn="ctr"/>
                      <a:r>
                        <a:rPr kumimoji="1" lang="en-US" altLang="ja-JP" sz="1100" dirty="0">
                          <a:latin typeface="+mj-ea"/>
                          <a:ea typeface="+mj-ea"/>
                        </a:rPr>
                        <a:t>201</a:t>
                      </a:r>
                      <a:r>
                        <a:rPr kumimoji="1" lang="ja-JP" altLang="en-US" sz="1100" dirty="0">
                          <a:latin typeface="+mj-ea"/>
                          <a:ea typeface="+mj-ea"/>
                        </a:rPr>
                        <a:t>*年</a:t>
                      </a:r>
                      <a:r>
                        <a:rPr kumimoji="1" lang="en-US" altLang="ja-JP" sz="1100" dirty="0">
                          <a:latin typeface="+mj-ea"/>
                          <a:ea typeface="+mj-ea"/>
                        </a:rPr>
                        <a:t>3</a:t>
                      </a:r>
                      <a:r>
                        <a:rPr kumimoji="1" lang="ja-JP" altLang="en-US" sz="1100" dirty="0">
                          <a:latin typeface="+mj-ea"/>
                          <a:ea typeface="+mj-ea"/>
                        </a:rPr>
                        <a:t>月までに</a:t>
                      </a:r>
                      <a:endParaRPr kumimoji="1" lang="en-US" altLang="ja-JP" sz="1100" dirty="0">
                        <a:latin typeface="+mj-ea"/>
                        <a:ea typeface="+mj-ea"/>
                      </a:endParaRPr>
                    </a:p>
                    <a:p>
                      <a:pPr algn="ctr"/>
                      <a:r>
                        <a:rPr kumimoji="1" lang="ja-JP" altLang="en-US" sz="1100" dirty="0">
                          <a:latin typeface="+mj-ea"/>
                          <a:ea typeface="+mj-ea"/>
                        </a:rPr>
                        <a:t>工程とおり</a:t>
                      </a:r>
                      <a:endParaRPr kumimoji="1" lang="en-US" altLang="ja-JP" sz="1100" dirty="0">
                        <a:latin typeface="+mj-ea"/>
                        <a:ea typeface="+mj-ea"/>
                      </a:endParaRPr>
                    </a:p>
                    <a:p>
                      <a:pPr algn="ctr"/>
                      <a:r>
                        <a:rPr kumimoji="1" lang="ja-JP" altLang="en-US" sz="1100" dirty="0">
                          <a:latin typeface="+mj-ea"/>
                          <a:ea typeface="+mj-ea"/>
                        </a:rPr>
                        <a:t>工事を完工する</a:t>
                      </a:r>
                    </a:p>
                  </a:txBody>
                  <a:tcPr anchor="ctr">
                    <a:noFill/>
                  </a:tcPr>
                </a:tc>
                <a:tc>
                  <a:txBody>
                    <a:bodyPr/>
                    <a:lstStyle/>
                    <a:p>
                      <a:pPr marL="95250" indent="-95250"/>
                      <a:r>
                        <a:rPr kumimoji="1" lang="ja-JP" altLang="en-US" sz="1100" dirty="0">
                          <a:latin typeface="+mj-ea"/>
                          <a:ea typeface="+mj-ea"/>
                        </a:rPr>
                        <a:t>①</a:t>
                      </a:r>
                      <a:r>
                        <a:rPr kumimoji="1" lang="en-US" altLang="ja-JP" sz="1100" dirty="0">
                          <a:latin typeface="+mj-ea"/>
                          <a:ea typeface="+mj-ea"/>
                        </a:rPr>
                        <a:t>2</a:t>
                      </a:r>
                      <a:r>
                        <a:rPr kumimoji="1" lang="ja-JP" altLang="en-US" sz="1100" dirty="0">
                          <a:latin typeface="+mj-ea"/>
                          <a:ea typeface="+mj-ea"/>
                        </a:rPr>
                        <a:t>ヶ月の余裕がある建設スケジュールを立案</a:t>
                      </a:r>
                      <a:endParaRPr kumimoji="1" lang="en-US" altLang="ja-JP" sz="1100" dirty="0">
                        <a:latin typeface="+mj-ea"/>
                        <a:ea typeface="+mj-ea"/>
                      </a:endParaRPr>
                    </a:p>
                    <a:p>
                      <a:pPr marL="95250" indent="-95250"/>
                      <a:r>
                        <a:rPr kumimoji="1" lang="ja-JP" altLang="en-US" sz="1100" dirty="0">
                          <a:latin typeface="+mj-ea"/>
                          <a:ea typeface="+mj-ea"/>
                        </a:rPr>
                        <a:t>②納期に信頼できる施工会社の選択</a:t>
                      </a:r>
                      <a:endParaRPr kumimoji="1" lang="en-US" altLang="ja-JP" sz="1100" dirty="0">
                        <a:latin typeface="+mj-ea"/>
                        <a:ea typeface="+mj-ea"/>
                      </a:endParaRPr>
                    </a:p>
                    <a:p>
                      <a:pPr marL="95250" indent="-95250"/>
                      <a:r>
                        <a:rPr kumimoji="1" lang="ja-JP" altLang="en-US" sz="1100" dirty="0">
                          <a:latin typeface="+mj-ea"/>
                          <a:ea typeface="+mj-ea"/>
                        </a:rPr>
                        <a:t>③</a:t>
                      </a:r>
                      <a:r>
                        <a:rPr kumimoji="1" lang="en-US" altLang="ja-JP" sz="1100" dirty="0">
                          <a:latin typeface="+mj-ea"/>
                          <a:ea typeface="+mj-ea"/>
                        </a:rPr>
                        <a:t>1</a:t>
                      </a:r>
                      <a:r>
                        <a:rPr kumimoji="1" lang="ja-JP" altLang="en-US" sz="1100" dirty="0">
                          <a:latin typeface="+mj-ea"/>
                          <a:ea typeface="+mj-ea"/>
                        </a:rPr>
                        <a:t>週間ごとの工程会議の実施</a:t>
                      </a:r>
                      <a:endParaRPr kumimoji="1" lang="en-US" altLang="ja-JP" sz="1100" dirty="0">
                        <a:latin typeface="+mj-ea"/>
                        <a:ea typeface="+mj-ea"/>
                      </a:endParaRPr>
                    </a:p>
                    <a:p>
                      <a:pPr marL="95250" indent="-95250"/>
                      <a:r>
                        <a:rPr kumimoji="1" lang="ja-JP" altLang="en-US" sz="1100" dirty="0">
                          <a:latin typeface="+mj-ea"/>
                          <a:ea typeface="+mj-ea"/>
                        </a:rPr>
                        <a:t>④書類の提出漏れがないように</a:t>
                      </a:r>
                      <a:r>
                        <a:rPr kumimoji="1" lang="en-US" altLang="ja-JP" sz="1100" dirty="0">
                          <a:latin typeface="+mj-ea"/>
                          <a:ea typeface="+mj-ea"/>
                        </a:rPr>
                        <a:t>2</a:t>
                      </a:r>
                      <a:r>
                        <a:rPr kumimoji="1" lang="ja-JP" altLang="en-US" sz="1100" dirty="0">
                          <a:latin typeface="+mj-ea"/>
                          <a:ea typeface="+mj-ea"/>
                        </a:rPr>
                        <a:t>重チェックする</a:t>
                      </a:r>
                      <a:endParaRPr kumimoji="1" lang="en-US" altLang="ja-JP" sz="1100" dirty="0">
                        <a:latin typeface="+mj-ea"/>
                        <a:ea typeface="+mj-ea"/>
                      </a:endParaRPr>
                    </a:p>
                  </a:txBody>
                  <a:tcPr marL="36000" marR="36000" anchor="ctr"/>
                </a:tc>
                <a:extLst>
                  <a:ext uri="{0D108BD9-81ED-4DB2-BD59-A6C34878D82A}">
                    <a16:rowId xmlns:a16="http://schemas.microsoft.com/office/drawing/2014/main" val="10003"/>
                  </a:ext>
                </a:extLst>
              </a:tr>
            </a:tbl>
          </a:graphicData>
        </a:graphic>
      </p:graphicFrame>
      <p:sp>
        <p:nvSpPr>
          <p:cNvPr id="54" name="テキスト ボックス 53"/>
          <p:cNvSpPr txBox="1"/>
          <p:nvPr/>
        </p:nvSpPr>
        <p:spPr>
          <a:xfrm>
            <a:off x="333375" y="4480302"/>
            <a:ext cx="6191250" cy="646331"/>
          </a:xfrm>
          <a:prstGeom prst="rect">
            <a:avLst/>
          </a:prstGeom>
          <a:noFill/>
        </p:spPr>
        <p:txBody>
          <a:bodyPr wrap="square" rtlCol="0">
            <a:spAutoFit/>
          </a:bodyPr>
          <a:lstStyle/>
          <a:p>
            <a:pPr eaLnBrk="1" hangingPunct="1">
              <a:spcBef>
                <a:spcPts val="600"/>
              </a:spcBef>
            </a:pPr>
            <a:r>
              <a:rPr lang="ja-JP" altLang="en-US" sz="1200" dirty="0"/>
              <a:t>　部長レベルの役割、課長レベルの役割、担当レベルの役割が異なるため、部長の目標は戦術的なものとなり、課長⇒担当になるに従って</a:t>
            </a:r>
            <a:r>
              <a:rPr lang="ja-JP" altLang="en-US" sz="1200" dirty="0">
                <a:solidFill>
                  <a:srgbClr val="FF0000"/>
                </a:solidFill>
              </a:rPr>
              <a:t>目標の難易度はやさしくなる＝より具体的になります。</a:t>
            </a:r>
          </a:p>
        </p:txBody>
      </p:sp>
      <p:grpSp>
        <p:nvGrpSpPr>
          <p:cNvPr id="56" name="グループ化 55"/>
          <p:cNvGrpSpPr/>
          <p:nvPr/>
        </p:nvGrpSpPr>
        <p:grpSpPr>
          <a:xfrm>
            <a:off x="1772816" y="6033696"/>
            <a:ext cx="1697507" cy="504056"/>
            <a:chOff x="1772816" y="6753200"/>
            <a:chExt cx="1697507" cy="504056"/>
          </a:xfrm>
        </p:grpSpPr>
        <p:cxnSp>
          <p:nvCxnSpPr>
            <p:cNvPr id="57" name="直線矢印コネクタ 56"/>
            <p:cNvCxnSpPr/>
            <p:nvPr/>
          </p:nvCxnSpPr>
          <p:spPr>
            <a:xfrm>
              <a:off x="1772816" y="6753200"/>
              <a:ext cx="0" cy="5040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a:off x="1772816" y="6753200"/>
              <a:ext cx="169750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9" name="グループ化 58"/>
          <p:cNvGrpSpPr/>
          <p:nvPr/>
        </p:nvGrpSpPr>
        <p:grpSpPr>
          <a:xfrm>
            <a:off x="1772816" y="6985134"/>
            <a:ext cx="1697507" cy="504056"/>
            <a:chOff x="1772816" y="6753200"/>
            <a:chExt cx="1697507" cy="504056"/>
          </a:xfrm>
        </p:grpSpPr>
        <p:cxnSp>
          <p:nvCxnSpPr>
            <p:cNvPr id="60" name="直線矢印コネクタ 59"/>
            <p:cNvCxnSpPr/>
            <p:nvPr/>
          </p:nvCxnSpPr>
          <p:spPr>
            <a:xfrm>
              <a:off x="1772816" y="6753200"/>
              <a:ext cx="0" cy="5040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a:off x="1772816" y="6753200"/>
              <a:ext cx="169750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62" name="図 6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625" y="8370475"/>
            <a:ext cx="595128" cy="595128"/>
          </a:xfrm>
          <a:prstGeom prst="rect">
            <a:avLst/>
          </a:prstGeom>
        </p:spPr>
      </p:pic>
      <p:sp>
        <p:nvSpPr>
          <p:cNvPr id="63" name="テキスト ボックス 62"/>
          <p:cNvSpPr txBox="1"/>
          <p:nvPr/>
        </p:nvSpPr>
        <p:spPr>
          <a:xfrm>
            <a:off x="981075" y="8370475"/>
            <a:ext cx="5543549" cy="830997"/>
          </a:xfrm>
          <a:prstGeom prst="rect">
            <a:avLst/>
          </a:prstGeom>
          <a:noFill/>
        </p:spPr>
        <p:txBody>
          <a:bodyPr wrap="square" rtlCol="0">
            <a:spAutoFit/>
          </a:bodyPr>
          <a:lstStyle/>
          <a:p>
            <a:pPr eaLnBrk="1" hangingPunct="1"/>
            <a:r>
              <a:rPr lang="ja-JP" altLang="en-US" sz="1200" dirty="0"/>
              <a:t>上司は、自分の目標（目標項目・達成基準）を、達成実行策にブレイクダウンします（上記の①）。</a:t>
            </a:r>
            <a:endParaRPr lang="en-US" altLang="ja-JP" sz="1200" dirty="0"/>
          </a:p>
          <a:p>
            <a:pPr eaLnBrk="1" hangingPunct="1"/>
            <a:r>
              <a:rPr lang="ja-JP" altLang="en-US" sz="1200" dirty="0"/>
              <a:t>上司の達成実行策が、部下の目標（目標項目・達成基準） になり（上記の②）、上司と部下の目標が連鎖してきます。</a:t>
            </a:r>
          </a:p>
        </p:txBody>
      </p:sp>
      <p:grpSp>
        <p:nvGrpSpPr>
          <p:cNvPr id="64" name="グループ化 63"/>
          <p:cNvGrpSpPr/>
          <p:nvPr/>
        </p:nvGrpSpPr>
        <p:grpSpPr>
          <a:xfrm>
            <a:off x="3120161" y="5280978"/>
            <a:ext cx="503940" cy="276999"/>
            <a:chOff x="3254067" y="5678789"/>
            <a:chExt cx="503940" cy="276999"/>
          </a:xfrm>
        </p:grpSpPr>
        <p:cxnSp>
          <p:nvCxnSpPr>
            <p:cNvPr id="73" name="直線矢印コネクタ 72"/>
            <p:cNvCxnSpPr/>
            <p:nvPr/>
          </p:nvCxnSpPr>
          <p:spPr>
            <a:xfrm>
              <a:off x="3254067" y="5955788"/>
              <a:ext cx="50394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3254067" y="5678789"/>
              <a:ext cx="328116" cy="276999"/>
            </a:xfrm>
            <a:prstGeom prst="rect">
              <a:avLst/>
            </a:prstGeom>
            <a:noFill/>
          </p:spPr>
          <p:txBody>
            <a:bodyPr wrap="square" rtlCol="0">
              <a:spAutoFit/>
            </a:bodyPr>
            <a:lstStyle/>
            <a:p>
              <a:pPr eaLnBrk="1" hangingPunct="1"/>
              <a:r>
                <a:rPr kumimoji="1" lang="ja-JP" altLang="en-US" sz="1200" b="1" dirty="0">
                  <a:solidFill>
                    <a:srgbClr val="FF0000"/>
                  </a:solidFill>
                </a:rPr>
                <a:t>①</a:t>
              </a:r>
            </a:p>
          </p:txBody>
        </p:sp>
      </p:grpSp>
      <p:grpSp>
        <p:nvGrpSpPr>
          <p:cNvPr id="75" name="グループ化 74"/>
          <p:cNvGrpSpPr/>
          <p:nvPr/>
        </p:nvGrpSpPr>
        <p:grpSpPr>
          <a:xfrm>
            <a:off x="3120161" y="6342579"/>
            <a:ext cx="503940" cy="276999"/>
            <a:chOff x="3254067" y="5678789"/>
            <a:chExt cx="503940" cy="276999"/>
          </a:xfrm>
        </p:grpSpPr>
        <p:cxnSp>
          <p:nvCxnSpPr>
            <p:cNvPr id="76" name="直線矢印コネクタ 75"/>
            <p:cNvCxnSpPr/>
            <p:nvPr/>
          </p:nvCxnSpPr>
          <p:spPr>
            <a:xfrm>
              <a:off x="3254067" y="5955788"/>
              <a:ext cx="50394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p:cNvSpPr txBox="1"/>
            <p:nvPr/>
          </p:nvSpPr>
          <p:spPr>
            <a:xfrm>
              <a:off x="3254067" y="5678789"/>
              <a:ext cx="328116" cy="276999"/>
            </a:xfrm>
            <a:prstGeom prst="rect">
              <a:avLst/>
            </a:prstGeom>
            <a:noFill/>
          </p:spPr>
          <p:txBody>
            <a:bodyPr wrap="square" rtlCol="0">
              <a:spAutoFit/>
            </a:bodyPr>
            <a:lstStyle/>
            <a:p>
              <a:pPr eaLnBrk="1" hangingPunct="1"/>
              <a:r>
                <a:rPr kumimoji="1" lang="ja-JP" altLang="en-US" sz="1200" b="1" dirty="0">
                  <a:solidFill>
                    <a:srgbClr val="FF0000"/>
                  </a:solidFill>
                </a:rPr>
                <a:t>①</a:t>
              </a:r>
            </a:p>
          </p:txBody>
        </p:sp>
      </p:grpSp>
      <p:grpSp>
        <p:nvGrpSpPr>
          <p:cNvPr id="78" name="グループ化 77"/>
          <p:cNvGrpSpPr/>
          <p:nvPr/>
        </p:nvGrpSpPr>
        <p:grpSpPr>
          <a:xfrm>
            <a:off x="3120161" y="7259077"/>
            <a:ext cx="503940" cy="276999"/>
            <a:chOff x="3254067" y="5678789"/>
            <a:chExt cx="503940" cy="276999"/>
          </a:xfrm>
        </p:grpSpPr>
        <p:cxnSp>
          <p:nvCxnSpPr>
            <p:cNvPr id="79" name="直線矢印コネクタ 78"/>
            <p:cNvCxnSpPr/>
            <p:nvPr/>
          </p:nvCxnSpPr>
          <p:spPr>
            <a:xfrm>
              <a:off x="3254067" y="5955788"/>
              <a:ext cx="50394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3254067" y="5678789"/>
              <a:ext cx="328116" cy="276999"/>
            </a:xfrm>
            <a:prstGeom prst="rect">
              <a:avLst/>
            </a:prstGeom>
            <a:noFill/>
          </p:spPr>
          <p:txBody>
            <a:bodyPr wrap="square" rtlCol="0">
              <a:spAutoFit/>
            </a:bodyPr>
            <a:lstStyle/>
            <a:p>
              <a:pPr eaLnBrk="1" hangingPunct="1"/>
              <a:r>
                <a:rPr kumimoji="1" lang="ja-JP" altLang="en-US" sz="1200" b="1" dirty="0">
                  <a:solidFill>
                    <a:srgbClr val="FF0000"/>
                  </a:solidFill>
                </a:rPr>
                <a:t>①</a:t>
              </a:r>
            </a:p>
          </p:txBody>
        </p:sp>
      </p:grpSp>
      <p:sp>
        <p:nvSpPr>
          <p:cNvPr id="81" name="テキスト ボックス 80"/>
          <p:cNvSpPr txBox="1"/>
          <p:nvPr/>
        </p:nvSpPr>
        <p:spPr>
          <a:xfrm>
            <a:off x="2092772" y="5774953"/>
            <a:ext cx="328116" cy="276999"/>
          </a:xfrm>
          <a:prstGeom prst="rect">
            <a:avLst/>
          </a:prstGeom>
          <a:noFill/>
        </p:spPr>
        <p:txBody>
          <a:bodyPr wrap="square" rtlCol="0">
            <a:spAutoFit/>
          </a:bodyPr>
          <a:lstStyle/>
          <a:p>
            <a:pPr eaLnBrk="1" hangingPunct="1"/>
            <a:r>
              <a:rPr lang="ja-JP" altLang="en-US" sz="1200" b="1" dirty="0">
                <a:solidFill>
                  <a:srgbClr val="FF0000"/>
                </a:solidFill>
              </a:rPr>
              <a:t>②</a:t>
            </a:r>
            <a:endParaRPr kumimoji="1" lang="ja-JP" altLang="en-US" sz="1200" b="1" dirty="0">
              <a:solidFill>
                <a:srgbClr val="FF0000"/>
              </a:solidFill>
            </a:endParaRPr>
          </a:p>
        </p:txBody>
      </p:sp>
      <p:sp>
        <p:nvSpPr>
          <p:cNvPr id="82" name="テキスト ボックス 81"/>
          <p:cNvSpPr txBox="1"/>
          <p:nvPr/>
        </p:nvSpPr>
        <p:spPr>
          <a:xfrm>
            <a:off x="2092772" y="6711057"/>
            <a:ext cx="328116" cy="276999"/>
          </a:xfrm>
          <a:prstGeom prst="rect">
            <a:avLst/>
          </a:prstGeom>
          <a:noFill/>
        </p:spPr>
        <p:txBody>
          <a:bodyPr wrap="square" rtlCol="0">
            <a:spAutoFit/>
          </a:bodyPr>
          <a:lstStyle/>
          <a:p>
            <a:pPr eaLnBrk="1" hangingPunct="1"/>
            <a:r>
              <a:rPr lang="ja-JP" altLang="en-US" sz="1200" b="1" dirty="0">
                <a:solidFill>
                  <a:srgbClr val="FF0000"/>
                </a:solidFill>
              </a:rPr>
              <a:t>②</a:t>
            </a:r>
            <a:endParaRPr kumimoji="1" lang="ja-JP" altLang="en-US" sz="1200" b="1" dirty="0">
              <a:solidFill>
                <a:srgbClr val="FF0000"/>
              </a:solidFill>
            </a:endParaRPr>
          </a:p>
        </p:txBody>
      </p:sp>
    </p:spTree>
    <p:extLst>
      <p:ext uri="{BB962C8B-B14F-4D97-AF65-F5344CB8AC3E}">
        <p14:creationId xmlns:p14="http://schemas.microsoft.com/office/powerpoint/2010/main" val="706836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540729" cy="330723"/>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目標設定の</a:t>
            </a:r>
            <a:r>
              <a:rPr lang="en-US" altLang="ja-JP" sz="2000" b="1" dirty="0">
                <a:latin typeface="メイリオ" panose="020B0604030504040204" pitchFamily="50" charset="-128"/>
                <a:ea typeface="メイリオ" panose="020B0604030504040204" pitchFamily="50" charset="-128"/>
              </a:rPr>
              <a:t>3</a:t>
            </a:r>
            <a:r>
              <a:rPr lang="ja-JP" altLang="en-US" sz="2000" b="1" dirty="0">
                <a:latin typeface="メイリオ" panose="020B0604030504040204" pitchFamily="50" charset="-128"/>
                <a:ea typeface="メイリオ" panose="020B0604030504040204" pitchFamily="50" charset="-128"/>
              </a:rPr>
              <a:t>要素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260648" y="725706"/>
            <a:ext cx="5177170" cy="344488"/>
            <a:chOff x="188640" y="2643191"/>
            <a:chExt cx="6083921" cy="344488"/>
          </a:xfrm>
        </p:grpSpPr>
        <p:sp>
          <p:nvSpPr>
            <p:cNvPr id="30" name="正方形/長方形 29"/>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目標設定は少なくとも</a:t>
              </a:r>
              <a:r>
                <a:rPr lang="en-US" altLang="ja-JP" sz="1400" b="1" dirty="0">
                  <a:latin typeface="メイリオ" panose="020B0604030504040204" pitchFamily="50" charset="-128"/>
                  <a:ea typeface="メイリオ" panose="020B0604030504040204" pitchFamily="50" charset="-128"/>
                </a:rPr>
                <a:t>3</a:t>
              </a:r>
              <a:r>
                <a:rPr lang="ja-JP" altLang="en-US" sz="1400" b="1" dirty="0">
                  <a:latin typeface="メイリオ" panose="020B0604030504040204" pitchFamily="50" charset="-128"/>
                  <a:ea typeface="メイリオ" panose="020B0604030504040204" pitchFamily="50" charset="-128"/>
                </a:rPr>
                <a:t>要素が必要</a:t>
              </a:r>
            </a:p>
          </p:txBody>
        </p:sp>
      </p:grpSp>
      <p:sp>
        <p:nvSpPr>
          <p:cNvPr id="14" name="テキスト ボックス 13"/>
          <p:cNvSpPr txBox="1"/>
          <p:nvPr/>
        </p:nvSpPr>
        <p:spPr>
          <a:xfrm>
            <a:off x="293696" y="1064568"/>
            <a:ext cx="6247033" cy="646331"/>
          </a:xfrm>
          <a:prstGeom prst="rect">
            <a:avLst/>
          </a:prstGeom>
          <a:noFill/>
        </p:spPr>
        <p:txBody>
          <a:bodyPr wrap="square" rtlCol="0">
            <a:spAutoFit/>
          </a:bodyPr>
          <a:lstStyle/>
          <a:p>
            <a:pPr indent="84138" eaLnBrk="1" hangingPunct="1">
              <a:spcBef>
                <a:spcPts val="600"/>
              </a:spcBef>
            </a:pPr>
            <a:r>
              <a:rPr lang="ja-JP" altLang="en-US" sz="1200" dirty="0"/>
              <a:t>目標設定する際には、少なくとも</a:t>
            </a:r>
            <a:r>
              <a:rPr lang="ja-JP" altLang="en-US" sz="1200" dirty="0">
                <a:solidFill>
                  <a:srgbClr val="FF0000"/>
                </a:solidFill>
              </a:rPr>
              <a:t>①目標項目　②達成基準　③達成実行策を書く必要があります。</a:t>
            </a:r>
            <a:r>
              <a:rPr lang="ja-JP" altLang="en-US" sz="1200" dirty="0"/>
              <a:t>必要に応じて、④期限　⑤役割分担などを追加してください。目標設定において</a:t>
            </a:r>
            <a:r>
              <a:rPr lang="ja-JP" altLang="en-US" sz="1200" dirty="0">
                <a:solidFill>
                  <a:srgbClr val="FF0000"/>
                </a:solidFill>
              </a:rPr>
              <a:t>一番大切なことは、③達成実行策が具体的に描かれていることです。</a:t>
            </a:r>
          </a:p>
        </p:txBody>
      </p:sp>
      <p:graphicFrame>
        <p:nvGraphicFramePr>
          <p:cNvPr id="16" name="表 15"/>
          <p:cNvGraphicFramePr>
            <a:graphicFrameLocks noGrp="1"/>
          </p:cNvGraphicFramePr>
          <p:nvPr>
            <p:extLst>
              <p:ext uri="{D42A27DB-BD31-4B8C-83A1-F6EECF244321}">
                <p14:modId xmlns:p14="http://schemas.microsoft.com/office/powerpoint/2010/main" val="1096960252"/>
              </p:ext>
            </p:extLst>
          </p:nvPr>
        </p:nvGraphicFramePr>
        <p:xfrm>
          <a:off x="373746" y="1955379"/>
          <a:ext cx="6166984" cy="3240360"/>
        </p:xfrm>
        <a:graphic>
          <a:graphicData uri="http://schemas.openxmlformats.org/drawingml/2006/table">
            <a:tbl>
              <a:tblPr firstRow="1" bandRow="1">
                <a:tableStyleId>{5940675A-B579-460E-94D1-54222C63F5DA}</a:tableStyleId>
              </a:tblPr>
              <a:tblGrid>
                <a:gridCol w="967884">
                  <a:extLst>
                    <a:ext uri="{9D8B030D-6E8A-4147-A177-3AD203B41FA5}">
                      <a16:colId xmlns:a16="http://schemas.microsoft.com/office/drawing/2014/main" val="20000"/>
                    </a:ext>
                  </a:extLst>
                </a:gridCol>
                <a:gridCol w="967884">
                  <a:extLst>
                    <a:ext uri="{9D8B030D-6E8A-4147-A177-3AD203B41FA5}">
                      <a16:colId xmlns:a16="http://schemas.microsoft.com/office/drawing/2014/main" val="20001"/>
                    </a:ext>
                  </a:extLst>
                </a:gridCol>
                <a:gridCol w="4231216">
                  <a:extLst>
                    <a:ext uri="{9D8B030D-6E8A-4147-A177-3AD203B41FA5}">
                      <a16:colId xmlns:a16="http://schemas.microsoft.com/office/drawing/2014/main" val="20002"/>
                    </a:ext>
                  </a:extLst>
                </a:gridCol>
              </a:tblGrid>
              <a:tr h="453650">
                <a:tc>
                  <a:txBody>
                    <a:bodyPr/>
                    <a:lstStyle/>
                    <a:p>
                      <a:pPr algn="ctr"/>
                      <a:r>
                        <a:rPr kumimoji="1" lang="ja-JP" altLang="en-US" sz="1100" dirty="0"/>
                        <a:t>要素</a:t>
                      </a:r>
                    </a:p>
                  </a:txBody>
                  <a:tcPr anchor="ctr">
                    <a:solidFill>
                      <a:schemeClr val="tx2">
                        <a:lumMod val="20000"/>
                        <a:lumOff val="80000"/>
                      </a:schemeClr>
                    </a:solidFill>
                  </a:tcPr>
                </a:tc>
                <a:tc>
                  <a:txBody>
                    <a:bodyPr/>
                    <a:lstStyle/>
                    <a:p>
                      <a:pPr algn="ctr"/>
                      <a:r>
                        <a:rPr kumimoji="1" lang="ja-JP" altLang="en-US" sz="1100" dirty="0"/>
                        <a:t>自社での</a:t>
                      </a:r>
                      <a:endParaRPr kumimoji="1" lang="en-US" altLang="ja-JP" sz="1100" dirty="0"/>
                    </a:p>
                    <a:p>
                      <a:pPr algn="ctr"/>
                      <a:r>
                        <a:rPr kumimoji="1" lang="ja-JP" altLang="en-US" sz="1100" dirty="0"/>
                        <a:t>表現</a:t>
                      </a:r>
                    </a:p>
                  </a:txBody>
                  <a:tcPr anchor="ctr">
                    <a:solidFill>
                      <a:schemeClr val="tx2">
                        <a:lumMod val="20000"/>
                        <a:lumOff val="80000"/>
                      </a:schemeClr>
                    </a:solidFill>
                  </a:tcPr>
                </a:tc>
                <a:tc>
                  <a:txBody>
                    <a:bodyPr/>
                    <a:lstStyle/>
                    <a:p>
                      <a:pPr algn="ctr"/>
                      <a:r>
                        <a:rPr kumimoji="1" lang="ja-JP" altLang="en-US" sz="1100" dirty="0"/>
                        <a:t>用語の説明</a:t>
                      </a:r>
                    </a:p>
                  </a:txBody>
                  <a:tcPr anchor="ctr">
                    <a:solidFill>
                      <a:schemeClr val="tx2">
                        <a:lumMod val="20000"/>
                        <a:lumOff val="80000"/>
                      </a:schemeClr>
                    </a:solidFill>
                  </a:tcPr>
                </a:tc>
                <a:extLst>
                  <a:ext uri="{0D108BD9-81ED-4DB2-BD59-A6C34878D82A}">
                    <a16:rowId xmlns:a16="http://schemas.microsoft.com/office/drawing/2014/main" val="10000"/>
                  </a:ext>
                </a:extLst>
              </a:tr>
              <a:tr h="631870">
                <a:tc>
                  <a:txBody>
                    <a:bodyPr/>
                    <a:lstStyle/>
                    <a:p>
                      <a:pPr algn="ctr"/>
                      <a:r>
                        <a:rPr kumimoji="1" lang="ja-JP" altLang="en-US" sz="1100" dirty="0"/>
                        <a:t>目標項目</a:t>
                      </a:r>
                      <a:endParaRPr kumimoji="1" lang="en-US" altLang="ja-JP" sz="1100" dirty="0"/>
                    </a:p>
                    <a:p>
                      <a:pPr algn="ctr"/>
                      <a:r>
                        <a:rPr kumimoji="1" lang="ja-JP" altLang="en-US" sz="1100" dirty="0"/>
                        <a:t>（何を）</a:t>
                      </a:r>
                    </a:p>
                  </a:txBody>
                  <a:tcPr anchor="ctr">
                    <a:solidFill>
                      <a:schemeClr val="tx2">
                        <a:lumMod val="20000"/>
                        <a:lumOff val="80000"/>
                      </a:schemeClr>
                    </a:solidFill>
                  </a:tcPr>
                </a:tc>
                <a:tc>
                  <a:txBody>
                    <a:bodyPr/>
                    <a:lstStyle/>
                    <a:p>
                      <a:pPr algn="ctr"/>
                      <a:r>
                        <a:rPr kumimoji="1" lang="ja-JP" altLang="en-US" sz="1100" dirty="0">
                          <a:solidFill>
                            <a:srgbClr val="FF0000"/>
                          </a:solidFill>
                        </a:rPr>
                        <a:t>目標</a:t>
                      </a:r>
                    </a:p>
                  </a:txBody>
                  <a:tcPr anchor="ctr">
                    <a:noFill/>
                  </a:tcPr>
                </a:tc>
                <a:tc>
                  <a:txBody>
                    <a:bodyPr/>
                    <a:lstStyle/>
                    <a:p>
                      <a:r>
                        <a:rPr kumimoji="1" lang="ja-JP" altLang="en-US" sz="1100" dirty="0"/>
                        <a:t>①「対象」＋「方向性」で示す。</a:t>
                      </a:r>
                      <a:endParaRPr kumimoji="1" lang="en-US" altLang="ja-JP" sz="1100" dirty="0"/>
                    </a:p>
                    <a:p>
                      <a:r>
                        <a:rPr kumimoji="1" lang="ja-JP" altLang="en-US" sz="1100" dirty="0"/>
                        <a:t>　例）売上の拡大・コストの削減・マニュアルの作成　など。</a:t>
                      </a:r>
                      <a:endParaRPr kumimoji="1" lang="en-US" altLang="ja-JP" sz="1100" dirty="0"/>
                    </a:p>
                    <a:p>
                      <a:r>
                        <a:rPr kumimoji="1" lang="ja-JP" altLang="en-US" sz="1100" dirty="0"/>
                        <a:t>②上司方針と関連した内容を記載する。</a:t>
                      </a:r>
                      <a:endParaRPr kumimoji="1" lang="en-US" altLang="ja-JP" sz="1100" dirty="0"/>
                    </a:p>
                  </a:txBody>
                  <a:tcPr/>
                </a:tc>
                <a:extLst>
                  <a:ext uri="{0D108BD9-81ED-4DB2-BD59-A6C34878D82A}">
                    <a16:rowId xmlns:a16="http://schemas.microsoft.com/office/drawing/2014/main" val="10001"/>
                  </a:ext>
                </a:extLst>
              </a:tr>
              <a:tr h="988310">
                <a:tc>
                  <a:txBody>
                    <a:bodyPr/>
                    <a:lstStyle/>
                    <a:p>
                      <a:pPr algn="ctr"/>
                      <a:r>
                        <a:rPr kumimoji="1" lang="ja-JP" altLang="en-US" sz="1100" dirty="0"/>
                        <a:t>達成基準</a:t>
                      </a:r>
                      <a:endParaRPr kumimoji="1" lang="en-US" altLang="ja-JP" sz="1100" dirty="0"/>
                    </a:p>
                    <a:p>
                      <a:pPr algn="ctr"/>
                      <a:r>
                        <a:rPr kumimoji="1" lang="ja-JP" altLang="en-US" sz="1100" dirty="0"/>
                        <a:t>（どこまで）</a:t>
                      </a:r>
                    </a:p>
                  </a:txBody>
                  <a:tcPr anchor="ctr">
                    <a:solidFill>
                      <a:schemeClr val="tx2">
                        <a:lumMod val="20000"/>
                        <a:lumOff val="80000"/>
                      </a:schemeClr>
                    </a:solidFill>
                  </a:tcPr>
                </a:tc>
                <a:tc>
                  <a:txBody>
                    <a:bodyPr/>
                    <a:lstStyle/>
                    <a:p>
                      <a:pPr algn="ctr"/>
                      <a:r>
                        <a:rPr kumimoji="1" lang="ja-JP" altLang="en-US" sz="1100" dirty="0">
                          <a:solidFill>
                            <a:srgbClr val="FF0000"/>
                          </a:solidFill>
                        </a:rPr>
                        <a:t>達成基準</a:t>
                      </a:r>
                      <a:endParaRPr kumimoji="1" lang="en-US" altLang="ja-JP" sz="1100" dirty="0">
                        <a:solidFill>
                          <a:srgbClr val="FF0000"/>
                        </a:solidFill>
                      </a:endParaRPr>
                    </a:p>
                  </a:txBody>
                  <a:tcPr anchor="ctr">
                    <a:noFill/>
                  </a:tcPr>
                </a:tc>
                <a:tc>
                  <a:txBody>
                    <a:bodyPr/>
                    <a:lstStyle/>
                    <a:p>
                      <a:r>
                        <a:rPr kumimoji="1" lang="ja-JP" altLang="en-US" sz="1100" dirty="0"/>
                        <a:t>①客観的に達成が把握できる表現にする。</a:t>
                      </a:r>
                      <a:endParaRPr kumimoji="1" lang="en-US" altLang="ja-JP" sz="1100" dirty="0"/>
                    </a:p>
                    <a:p>
                      <a:r>
                        <a:rPr kumimoji="1" lang="ja-JP" altLang="en-US" sz="1100" dirty="0"/>
                        <a:t>②達成状況を測定できる表現にする。</a:t>
                      </a:r>
                      <a:endParaRPr kumimoji="1" lang="en-US" altLang="ja-JP" sz="1100" dirty="0"/>
                    </a:p>
                    <a:p>
                      <a:r>
                        <a:rPr kumimoji="1" lang="ja-JP" altLang="en-US" sz="1100" dirty="0"/>
                        <a:t>　悪い事例）プロジェクトの推進・部門間の調整</a:t>
                      </a:r>
                      <a:endParaRPr kumimoji="1" lang="en-US" altLang="ja-JP" sz="1100" dirty="0"/>
                    </a:p>
                    <a:p>
                      <a:r>
                        <a:rPr kumimoji="1" lang="ja-JP" altLang="en-US" sz="1100" dirty="0"/>
                        <a:t>③定量目標では、「指標」＋「数値」で示す。</a:t>
                      </a:r>
                      <a:endParaRPr kumimoji="1" lang="en-US" altLang="ja-JP" sz="1100" dirty="0"/>
                    </a:p>
                    <a:p>
                      <a:r>
                        <a:rPr kumimoji="1" lang="ja-JP" altLang="en-US" sz="1100" dirty="0"/>
                        <a:t>④定性目標で</a:t>
                      </a:r>
                      <a:r>
                        <a:rPr kumimoji="1" lang="ja-JP" altLang="en-US" sz="1100"/>
                        <a:t>は、達成した「状態」を具体的に記載する</a:t>
                      </a:r>
                      <a:endParaRPr kumimoji="1" lang="ja-JP" altLang="en-US" sz="1100" dirty="0"/>
                    </a:p>
                  </a:txBody>
                  <a:tcPr/>
                </a:tc>
                <a:extLst>
                  <a:ext uri="{0D108BD9-81ED-4DB2-BD59-A6C34878D82A}">
                    <a16:rowId xmlns:a16="http://schemas.microsoft.com/office/drawing/2014/main" val="10002"/>
                  </a:ext>
                </a:extLst>
              </a:tr>
              <a:tr h="1166530">
                <a:tc>
                  <a:txBody>
                    <a:bodyPr/>
                    <a:lstStyle/>
                    <a:p>
                      <a:pPr algn="ctr"/>
                      <a:r>
                        <a:rPr kumimoji="1" lang="ja-JP" altLang="en-US" sz="1100" dirty="0"/>
                        <a:t>達成実行策</a:t>
                      </a:r>
                      <a:endParaRPr kumimoji="1" lang="en-US" altLang="ja-JP" sz="1100" dirty="0"/>
                    </a:p>
                    <a:p>
                      <a:pPr algn="ctr"/>
                      <a:r>
                        <a:rPr kumimoji="1" lang="ja-JP" altLang="en-US" sz="1100" dirty="0"/>
                        <a:t>（どのように）</a:t>
                      </a:r>
                    </a:p>
                  </a:txBody>
                  <a:tcPr anchor="ctr">
                    <a:solidFill>
                      <a:schemeClr val="tx2">
                        <a:lumMod val="20000"/>
                        <a:lumOff val="80000"/>
                      </a:schemeClr>
                    </a:solidFill>
                  </a:tcPr>
                </a:tc>
                <a:tc>
                  <a:txBody>
                    <a:bodyPr/>
                    <a:lstStyle/>
                    <a:p>
                      <a:pPr algn="ctr"/>
                      <a:r>
                        <a:rPr kumimoji="1" lang="ja-JP" altLang="en-US" sz="1100" dirty="0">
                          <a:solidFill>
                            <a:srgbClr val="FF0000"/>
                          </a:solidFill>
                        </a:rPr>
                        <a:t>達成方策</a:t>
                      </a:r>
                      <a:endParaRPr kumimoji="1" lang="en-US" altLang="ja-JP" sz="1100" dirty="0">
                        <a:solidFill>
                          <a:srgbClr val="FF0000"/>
                        </a:solidFill>
                      </a:endParaRPr>
                    </a:p>
                  </a:txBody>
                  <a:tcPr anchor="ctr">
                    <a:noFill/>
                  </a:tcPr>
                </a:tc>
                <a:tc>
                  <a:txBody>
                    <a:bodyPr/>
                    <a:lstStyle/>
                    <a:p>
                      <a:pPr marL="95250" indent="-95250"/>
                      <a:r>
                        <a:rPr kumimoji="1" lang="ja-JP" altLang="en-US" sz="1100" dirty="0"/>
                        <a:t>①目標を達成するための、「手段」「スケジュール」などの具体策を記載する。</a:t>
                      </a:r>
                      <a:endParaRPr kumimoji="1" lang="en-US" altLang="ja-JP" sz="1100" dirty="0"/>
                    </a:p>
                    <a:p>
                      <a:pPr marL="95250" indent="-95250"/>
                      <a:r>
                        <a:rPr kumimoji="1" lang="ja-JP" altLang="en-US" sz="1100" dirty="0"/>
                        <a:t>②目標を達成するために、自分がやろうと思っている「仮説」を記載する。「仮説」なので、実行の後に「検証」が必要である。</a:t>
                      </a:r>
                      <a:endParaRPr kumimoji="1" lang="en-US" altLang="ja-JP" sz="1100" dirty="0"/>
                    </a:p>
                    <a:p>
                      <a:pPr marL="95250" indent="-95250"/>
                      <a:r>
                        <a:rPr kumimoji="1" lang="ja-JP" altLang="en-US" sz="1100" dirty="0"/>
                        <a:t>③「仮説」なので、全て実行したら達成基準を上回る程度の具体策を事前に考えておくとよい。</a:t>
                      </a:r>
                    </a:p>
                  </a:txBody>
                  <a:tcPr/>
                </a:tc>
                <a:extLst>
                  <a:ext uri="{0D108BD9-81ED-4DB2-BD59-A6C34878D82A}">
                    <a16:rowId xmlns:a16="http://schemas.microsoft.com/office/drawing/2014/main" val="10003"/>
                  </a:ext>
                </a:extLst>
              </a:tr>
            </a:tbl>
          </a:graphicData>
        </a:graphic>
      </p:graphicFrame>
      <p:sp>
        <p:nvSpPr>
          <p:cNvPr id="17" name="テキスト ボックス 16"/>
          <p:cNvSpPr txBox="1"/>
          <p:nvPr/>
        </p:nvSpPr>
        <p:spPr>
          <a:xfrm>
            <a:off x="981075" y="5674305"/>
            <a:ext cx="5543550" cy="461665"/>
          </a:xfrm>
          <a:prstGeom prst="rect">
            <a:avLst/>
          </a:prstGeom>
          <a:noFill/>
        </p:spPr>
        <p:txBody>
          <a:bodyPr wrap="square" rtlCol="0">
            <a:spAutoFit/>
          </a:bodyPr>
          <a:lstStyle/>
          <a:p>
            <a:pPr eaLnBrk="1" hangingPunct="1"/>
            <a:r>
              <a:rPr lang="ja-JP" altLang="en-US" sz="1200" dirty="0"/>
              <a:t>自部署で一番優先順位が高い課題について、目標設定の</a:t>
            </a:r>
            <a:r>
              <a:rPr lang="en-US" altLang="ja-JP" sz="1200" dirty="0"/>
              <a:t>3</a:t>
            </a:r>
            <a:r>
              <a:rPr lang="ja-JP" altLang="en-US" sz="1200" dirty="0"/>
              <a:t>要素で整理してみてください。</a:t>
            </a:r>
          </a:p>
        </p:txBody>
      </p:sp>
      <p:graphicFrame>
        <p:nvGraphicFramePr>
          <p:cNvPr id="18" name="表 17"/>
          <p:cNvGraphicFramePr>
            <a:graphicFrameLocks noGrp="1"/>
          </p:cNvGraphicFramePr>
          <p:nvPr>
            <p:extLst>
              <p:ext uri="{D42A27DB-BD31-4B8C-83A1-F6EECF244321}">
                <p14:modId xmlns:p14="http://schemas.microsoft.com/office/powerpoint/2010/main" val="2564226881"/>
              </p:ext>
            </p:extLst>
          </p:nvPr>
        </p:nvGraphicFramePr>
        <p:xfrm>
          <a:off x="373746" y="6394385"/>
          <a:ext cx="6150880" cy="2197622"/>
        </p:xfrm>
        <a:graphic>
          <a:graphicData uri="http://schemas.openxmlformats.org/drawingml/2006/table">
            <a:tbl>
              <a:tblPr firstRow="1" bandRow="1">
                <a:tableStyleId>{5940675A-B579-460E-94D1-54222C63F5DA}</a:tableStyleId>
              </a:tblPr>
              <a:tblGrid>
                <a:gridCol w="1341604">
                  <a:extLst>
                    <a:ext uri="{9D8B030D-6E8A-4147-A177-3AD203B41FA5}">
                      <a16:colId xmlns:a16="http://schemas.microsoft.com/office/drawing/2014/main" val="20000"/>
                    </a:ext>
                  </a:extLst>
                </a:gridCol>
                <a:gridCol w="1341604">
                  <a:extLst>
                    <a:ext uri="{9D8B030D-6E8A-4147-A177-3AD203B41FA5}">
                      <a16:colId xmlns:a16="http://schemas.microsoft.com/office/drawing/2014/main" val="20001"/>
                    </a:ext>
                  </a:extLst>
                </a:gridCol>
                <a:gridCol w="3467672">
                  <a:extLst>
                    <a:ext uri="{9D8B030D-6E8A-4147-A177-3AD203B41FA5}">
                      <a16:colId xmlns:a16="http://schemas.microsoft.com/office/drawing/2014/main" val="20002"/>
                    </a:ext>
                  </a:extLst>
                </a:gridCol>
              </a:tblGrid>
              <a:tr h="245322">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endParaRPr kumimoji="1" lang="en-US" altLang="ja-JP" sz="1100" dirty="0"/>
                    </a:p>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（何を）</a:t>
                      </a:r>
                    </a:p>
                  </a:txBody>
                  <a:tcPr anchor="ctr">
                    <a:solidFill>
                      <a:schemeClr val="tx2">
                        <a:lumMod val="20000"/>
                        <a:lumOff val="80000"/>
                      </a:schemeClr>
                    </a:solidFill>
                  </a:tcPr>
                </a:tc>
                <a:tc>
                  <a:txBody>
                    <a:bodyPr/>
                    <a:lstStyle/>
                    <a:p>
                      <a:pPr algn="ctr"/>
                      <a:r>
                        <a:rPr kumimoji="1" lang="ja-JP" altLang="en-US" sz="1100" dirty="0"/>
                        <a:t>達成基準</a:t>
                      </a:r>
                      <a:endParaRPr kumimoji="1" lang="en-US" altLang="ja-JP" sz="1100" dirty="0"/>
                    </a:p>
                    <a:p>
                      <a:pPr algn="ctr"/>
                      <a:r>
                        <a:rPr kumimoji="1" lang="ja-JP" altLang="en-US" sz="1100" dirty="0"/>
                        <a:t>（どこまで）</a:t>
                      </a:r>
                    </a:p>
                  </a:txBody>
                  <a:tcPr anchor="ctr">
                    <a:solidFill>
                      <a:schemeClr val="tx2">
                        <a:lumMod val="20000"/>
                        <a:lumOff val="80000"/>
                      </a:schemeClr>
                    </a:solidFill>
                  </a:tcPr>
                </a:tc>
                <a:tc>
                  <a:txBody>
                    <a:bodyPr/>
                    <a:lstStyle/>
                    <a:p>
                      <a:pPr algn="ctr"/>
                      <a:r>
                        <a:rPr kumimoji="1" lang="ja-JP" altLang="en-US" sz="1100" dirty="0"/>
                        <a:t>達成実行策</a:t>
                      </a:r>
                      <a:endParaRPr kumimoji="1" lang="en-US" altLang="ja-JP" sz="1100" dirty="0"/>
                    </a:p>
                    <a:p>
                      <a:pPr algn="ctr"/>
                      <a:r>
                        <a:rPr kumimoji="1" lang="ja-JP" altLang="en-US" sz="1100" dirty="0"/>
                        <a:t>（どのように）</a:t>
                      </a:r>
                    </a:p>
                  </a:txBody>
                  <a:tcPr anchor="ctr">
                    <a:solidFill>
                      <a:schemeClr val="tx2">
                        <a:lumMod val="20000"/>
                        <a:lumOff val="80000"/>
                      </a:schemeClr>
                    </a:solidFill>
                  </a:tcPr>
                </a:tc>
                <a:extLst>
                  <a:ext uri="{0D108BD9-81ED-4DB2-BD59-A6C34878D82A}">
                    <a16:rowId xmlns:a16="http://schemas.microsoft.com/office/drawing/2014/main" val="10000"/>
                  </a:ext>
                </a:extLst>
              </a:tr>
              <a:tr h="1770902">
                <a:tc>
                  <a:txBody>
                    <a:bodyPr/>
                    <a:lstStyle/>
                    <a:p>
                      <a:pPr algn="ctr"/>
                      <a:endParaRPr kumimoji="1" lang="ja-JP" altLang="en-US" sz="1200" dirty="0"/>
                    </a:p>
                  </a:txBody>
                  <a:tcPr>
                    <a:noFill/>
                  </a:tcPr>
                </a:tc>
                <a:tc>
                  <a:txBody>
                    <a:bodyPr/>
                    <a:lstStyle/>
                    <a:p>
                      <a:pPr algn="ctr"/>
                      <a:endParaRPr kumimoji="1" lang="ja-JP" altLang="en-US" sz="1200" dirty="0"/>
                    </a:p>
                  </a:txBody>
                  <a:tcPr>
                    <a:noFill/>
                  </a:tcPr>
                </a:tc>
                <a:tc>
                  <a:txBody>
                    <a:bodyPr/>
                    <a:lstStyle/>
                    <a:p>
                      <a:endParaRPr kumimoji="1" lang="en-US" altLang="ja-JP" sz="1200" dirty="0"/>
                    </a:p>
                  </a:txBody>
                  <a:tcPr/>
                </a:tc>
                <a:extLst>
                  <a:ext uri="{0D108BD9-81ED-4DB2-BD59-A6C34878D82A}">
                    <a16:rowId xmlns:a16="http://schemas.microsoft.com/office/drawing/2014/main" val="10001"/>
                  </a:ext>
                </a:extLst>
              </a:tr>
            </a:tbl>
          </a:graphicData>
        </a:graphic>
      </p:graphicFrame>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5" y="5673080"/>
            <a:ext cx="592097" cy="592097"/>
          </a:xfrm>
          <a:prstGeom prst="rect">
            <a:avLst/>
          </a:prstGeom>
        </p:spPr>
      </p:pic>
    </p:spTree>
    <p:extLst>
      <p:ext uri="{BB962C8B-B14F-4D97-AF65-F5344CB8AC3E}">
        <p14:creationId xmlns:p14="http://schemas.microsoft.com/office/powerpoint/2010/main" val="3162407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4"/>
            <a:ext cx="6858000" cy="252804"/>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目標設定の事例①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24" name="下矢印 23"/>
          <p:cNvSpPr/>
          <p:nvPr/>
        </p:nvSpPr>
        <p:spPr>
          <a:xfrm>
            <a:off x="2940391" y="7304707"/>
            <a:ext cx="648072" cy="461665"/>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sp>
        <p:nvSpPr>
          <p:cNvPr id="25" name="テキスト ボックス 24"/>
          <p:cNvSpPr txBox="1"/>
          <p:nvPr/>
        </p:nvSpPr>
        <p:spPr>
          <a:xfrm>
            <a:off x="293696" y="1064568"/>
            <a:ext cx="6247033" cy="461665"/>
          </a:xfrm>
          <a:prstGeom prst="rect">
            <a:avLst/>
          </a:prstGeom>
          <a:noFill/>
        </p:spPr>
        <p:txBody>
          <a:bodyPr wrap="square" rtlCol="0">
            <a:spAutoFit/>
          </a:bodyPr>
          <a:lstStyle/>
          <a:p>
            <a:pPr indent="84138" eaLnBrk="1" hangingPunct="1">
              <a:spcBef>
                <a:spcPts val="600"/>
              </a:spcBef>
            </a:pPr>
            <a:r>
              <a:rPr lang="ja-JP" altLang="en-US" sz="1200" dirty="0"/>
              <a:t>下記のような目標設定は悪い事例です。改善方法を参考にしながら、目標設定のコツを学んでください。</a:t>
            </a:r>
          </a:p>
        </p:txBody>
      </p:sp>
      <p:graphicFrame>
        <p:nvGraphicFramePr>
          <p:cNvPr id="26" name="表 25"/>
          <p:cNvGraphicFramePr>
            <a:graphicFrameLocks noGrp="1"/>
          </p:cNvGraphicFramePr>
          <p:nvPr>
            <p:extLst/>
          </p:nvPr>
        </p:nvGraphicFramePr>
        <p:xfrm>
          <a:off x="481018" y="5909186"/>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solidFill>
                            <a:srgbClr val="FF0000"/>
                          </a:solidFill>
                        </a:rPr>
                        <a:t>○○プロジェクトの貢献</a:t>
                      </a:r>
                    </a:p>
                  </a:txBody>
                  <a:tcPr anchor="ctr">
                    <a:noFill/>
                  </a:tcPr>
                </a:tc>
                <a:tc>
                  <a:txBody>
                    <a:bodyPr/>
                    <a:lstStyle/>
                    <a:p>
                      <a:pPr algn="ctr"/>
                      <a:r>
                        <a:rPr kumimoji="1" lang="ja-JP" altLang="en-US" sz="1100" dirty="0">
                          <a:solidFill>
                            <a:srgbClr val="FF0000"/>
                          </a:solidFill>
                        </a:rPr>
                        <a:t>プロジェクトが</a:t>
                      </a:r>
                      <a:endParaRPr kumimoji="1" lang="en-US" altLang="ja-JP" sz="1100" dirty="0">
                        <a:solidFill>
                          <a:srgbClr val="FF0000"/>
                        </a:solidFill>
                      </a:endParaRPr>
                    </a:p>
                    <a:p>
                      <a:pPr algn="ctr"/>
                      <a:r>
                        <a:rPr kumimoji="1" lang="ja-JP" altLang="en-US" sz="1100" dirty="0">
                          <a:solidFill>
                            <a:srgbClr val="FF0000"/>
                          </a:solidFill>
                        </a:rPr>
                        <a:t>うまく進むように</a:t>
                      </a:r>
                      <a:endParaRPr kumimoji="1" lang="en-US" altLang="ja-JP" sz="1100" dirty="0">
                        <a:solidFill>
                          <a:srgbClr val="FF0000"/>
                        </a:solidFill>
                      </a:endParaRPr>
                    </a:p>
                    <a:p>
                      <a:pPr algn="ctr"/>
                      <a:r>
                        <a:rPr kumimoji="1" lang="ja-JP" altLang="en-US" sz="1100" dirty="0">
                          <a:solidFill>
                            <a:srgbClr val="FF0000"/>
                          </a:solidFill>
                        </a:rPr>
                        <a:t>努力する</a:t>
                      </a:r>
                    </a:p>
                  </a:txBody>
                  <a:tcPr anchor="ctr">
                    <a:noFill/>
                  </a:tcPr>
                </a:tc>
                <a:tc>
                  <a:txBody>
                    <a:bodyPr/>
                    <a:lstStyle/>
                    <a:p>
                      <a:r>
                        <a:rPr kumimoji="1" lang="ja-JP" altLang="en-US" sz="1100" dirty="0"/>
                        <a:t>①全メンバーとプロジェクトの目的共有</a:t>
                      </a:r>
                      <a:endParaRPr kumimoji="1" lang="en-US" altLang="ja-JP" sz="1100" dirty="0"/>
                    </a:p>
                    <a:p>
                      <a:r>
                        <a:rPr kumimoji="1" lang="ja-JP" altLang="en-US" sz="1100" dirty="0"/>
                        <a:t>②プロジェクト会合を月</a:t>
                      </a:r>
                      <a:r>
                        <a:rPr kumimoji="1" lang="en-US" altLang="ja-JP" sz="1100" dirty="0"/>
                        <a:t>1</a:t>
                      </a:r>
                      <a:r>
                        <a:rPr kumimoji="1" lang="ja-JP" altLang="en-US" sz="1100" dirty="0"/>
                        <a:t>回定期的に実施</a:t>
                      </a:r>
                      <a:endParaRPr kumimoji="1" lang="en-US" altLang="ja-JP" sz="1100" dirty="0"/>
                    </a:p>
                    <a:p>
                      <a:r>
                        <a:rPr kumimoji="1" lang="ja-JP" altLang="en-US" sz="1100" dirty="0"/>
                        <a:t>③プロジェクト会合において項目ごとの改善額把握</a:t>
                      </a:r>
                      <a:endParaRPr kumimoji="1" lang="en-US" altLang="ja-JP" sz="1100" dirty="0"/>
                    </a:p>
                    <a:p>
                      <a:r>
                        <a:rPr kumimoji="1" lang="ja-JP" altLang="en-US" sz="1100" dirty="0"/>
                        <a:t>④</a:t>
                      </a:r>
                      <a:r>
                        <a:rPr kumimoji="1" lang="en-US" altLang="ja-JP" sz="1100" dirty="0"/>
                        <a:t>3</a:t>
                      </a:r>
                      <a:r>
                        <a:rPr kumimoji="1" lang="ja-JP" altLang="en-US" sz="1100" dirty="0"/>
                        <a:t>カ月ごとにプロジェクトオーナーに報告</a:t>
                      </a:r>
                      <a:endParaRPr kumimoji="1" lang="en-US" altLang="ja-JP" sz="1100" dirty="0"/>
                    </a:p>
                    <a:p>
                      <a:r>
                        <a:rPr kumimoji="1" lang="ja-JP" altLang="en-US" sz="1100" dirty="0"/>
                        <a:t>⑤改善策が進まない場合は○○部門と連携</a:t>
                      </a:r>
                      <a:endParaRPr kumimoji="1" lang="en-US" altLang="ja-JP" sz="1100" dirty="0"/>
                    </a:p>
                  </a:txBody>
                  <a:tcPr anchor="ctr"/>
                </a:tc>
                <a:extLst>
                  <a:ext uri="{0D108BD9-81ED-4DB2-BD59-A6C34878D82A}">
                    <a16:rowId xmlns:a16="http://schemas.microsoft.com/office/drawing/2014/main" val="10001"/>
                  </a:ext>
                </a:extLst>
              </a:tr>
            </a:tbl>
          </a:graphicData>
        </a:graphic>
      </p:graphicFrame>
      <p:sp>
        <p:nvSpPr>
          <p:cNvPr id="27" name="テキスト ボックス 26"/>
          <p:cNvSpPr txBox="1"/>
          <p:nvPr/>
        </p:nvSpPr>
        <p:spPr>
          <a:xfrm>
            <a:off x="278311" y="5601072"/>
            <a:ext cx="6247033" cy="276999"/>
          </a:xfrm>
          <a:prstGeom prst="rect">
            <a:avLst/>
          </a:prstGeom>
          <a:noFill/>
        </p:spPr>
        <p:txBody>
          <a:bodyPr wrap="square" rtlCol="0">
            <a:spAutoFit/>
          </a:bodyPr>
          <a:lstStyle/>
          <a:p>
            <a:pPr indent="84138" eaLnBrk="1" hangingPunct="1">
              <a:spcBef>
                <a:spcPts val="600"/>
              </a:spcBef>
            </a:pPr>
            <a:r>
              <a:rPr lang="ja-JP" altLang="en-US" sz="1200" dirty="0"/>
              <a:t>■悪い事例と改善方法</a:t>
            </a:r>
            <a:r>
              <a:rPr lang="en-US" altLang="ja-JP" sz="1200" dirty="0"/>
              <a:t>2</a:t>
            </a:r>
            <a:r>
              <a:rPr lang="ja-JP" altLang="en-US" sz="1200" dirty="0"/>
              <a:t>（目標項目・達成基準が不明確なケース）</a:t>
            </a:r>
          </a:p>
        </p:txBody>
      </p:sp>
      <p:sp>
        <p:nvSpPr>
          <p:cNvPr id="28" name="テキスト ボックス 27"/>
          <p:cNvSpPr txBox="1"/>
          <p:nvPr/>
        </p:nvSpPr>
        <p:spPr>
          <a:xfrm>
            <a:off x="857136" y="7304707"/>
            <a:ext cx="5683594" cy="461665"/>
          </a:xfrm>
          <a:prstGeom prst="rect">
            <a:avLst/>
          </a:prstGeom>
          <a:noFill/>
        </p:spPr>
        <p:txBody>
          <a:bodyPr wrap="square" rtlCol="0">
            <a:spAutoFit/>
          </a:bodyPr>
          <a:lstStyle/>
          <a:p>
            <a:pPr eaLnBrk="1" hangingPunct="1">
              <a:spcBef>
                <a:spcPts val="600"/>
              </a:spcBef>
            </a:pPr>
            <a:r>
              <a:rPr lang="ja-JP" altLang="en-US" sz="1200" dirty="0"/>
              <a:t>プロジェクトに貢献した結果がどうなるのか？プロジェクトの成功をどう判断するのかを明確にしたほうがよいでしょう。</a:t>
            </a:r>
          </a:p>
        </p:txBody>
      </p:sp>
      <p:graphicFrame>
        <p:nvGraphicFramePr>
          <p:cNvPr id="29" name="表 28"/>
          <p:cNvGraphicFramePr>
            <a:graphicFrameLocks noGrp="1"/>
          </p:cNvGraphicFramePr>
          <p:nvPr>
            <p:extLst/>
          </p:nvPr>
        </p:nvGraphicFramePr>
        <p:xfrm>
          <a:off x="481018" y="7880771"/>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solidFill>
                            <a:srgbClr val="FF0000"/>
                          </a:solidFill>
                        </a:rPr>
                        <a:t>○○プロジェクト</a:t>
                      </a:r>
                      <a:endParaRPr kumimoji="1" lang="en-US" altLang="ja-JP" sz="1100" dirty="0">
                        <a:solidFill>
                          <a:srgbClr val="FF0000"/>
                        </a:solidFill>
                      </a:endParaRPr>
                    </a:p>
                    <a:p>
                      <a:pPr algn="ctr"/>
                      <a:r>
                        <a:rPr kumimoji="1" lang="ja-JP" altLang="en-US" sz="1100" dirty="0">
                          <a:solidFill>
                            <a:srgbClr val="FF0000"/>
                          </a:solidFill>
                        </a:rPr>
                        <a:t>の完了</a:t>
                      </a:r>
                      <a:endParaRPr kumimoji="1" lang="en-US" altLang="ja-JP" sz="1100" dirty="0">
                        <a:solidFill>
                          <a:srgbClr val="FF0000"/>
                        </a:solidFill>
                      </a:endParaRPr>
                    </a:p>
                    <a:p>
                      <a:pPr algn="ctr"/>
                      <a:r>
                        <a:rPr kumimoji="1" lang="ja-JP" altLang="en-US" sz="1100" dirty="0">
                          <a:solidFill>
                            <a:srgbClr val="FF0000"/>
                          </a:solidFill>
                        </a:rPr>
                        <a:t>（</a:t>
                      </a:r>
                      <a:r>
                        <a:rPr kumimoji="1" lang="en-US" altLang="ja-JP" sz="1100" dirty="0">
                          <a:solidFill>
                            <a:srgbClr val="FF0000"/>
                          </a:solidFill>
                        </a:rPr>
                        <a:t>201</a:t>
                      </a:r>
                      <a:r>
                        <a:rPr kumimoji="1" lang="ja-JP" altLang="en-US" sz="1100" dirty="0">
                          <a:solidFill>
                            <a:srgbClr val="FF0000"/>
                          </a:solidFill>
                        </a:rPr>
                        <a:t>*年</a:t>
                      </a:r>
                      <a:r>
                        <a:rPr kumimoji="1" lang="en-US" altLang="ja-JP" sz="1100" dirty="0">
                          <a:solidFill>
                            <a:srgbClr val="FF0000"/>
                          </a:solidFill>
                        </a:rPr>
                        <a:t>3</a:t>
                      </a:r>
                      <a:r>
                        <a:rPr kumimoji="1" lang="ja-JP" altLang="en-US" sz="1100" dirty="0">
                          <a:solidFill>
                            <a:srgbClr val="FF0000"/>
                          </a:solidFill>
                        </a:rPr>
                        <a:t>月完了予定）</a:t>
                      </a:r>
                    </a:p>
                  </a:txBody>
                  <a:tcPr anchor="ctr">
                    <a:noFill/>
                  </a:tcPr>
                </a:tc>
                <a:tc>
                  <a:txBody>
                    <a:bodyPr/>
                    <a:lstStyle/>
                    <a:p>
                      <a:pPr algn="ctr"/>
                      <a:r>
                        <a:rPr kumimoji="1" lang="ja-JP" altLang="en-US" sz="1100" dirty="0">
                          <a:solidFill>
                            <a:srgbClr val="FF0000"/>
                          </a:solidFill>
                        </a:rPr>
                        <a:t>プロジェクトにおいてコスト削減</a:t>
                      </a:r>
                      <a:endParaRPr kumimoji="1" lang="en-US" altLang="ja-JP" sz="1100" dirty="0">
                        <a:solidFill>
                          <a:srgbClr val="FF0000"/>
                        </a:solidFill>
                      </a:endParaRPr>
                    </a:p>
                    <a:p>
                      <a:pPr algn="ctr"/>
                      <a:r>
                        <a:rPr kumimoji="1" lang="ja-JP" altLang="en-US" sz="1100" dirty="0">
                          <a:solidFill>
                            <a:srgbClr val="FF0000"/>
                          </a:solidFill>
                        </a:rPr>
                        <a:t>○○百万円を</a:t>
                      </a:r>
                      <a:endParaRPr kumimoji="1" lang="en-US" altLang="ja-JP" sz="1100" dirty="0">
                        <a:solidFill>
                          <a:srgbClr val="FF0000"/>
                        </a:solidFill>
                      </a:endParaRPr>
                    </a:p>
                    <a:p>
                      <a:pPr algn="ctr"/>
                      <a:r>
                        <a:rPr kumimoji="1" lang="ja-JP" altLang="en-US" sz="1100" dirty="0">
                          <a:solidFill>
                            <a:srgbClr val="FF0000"/>
                          </a:solidFill>
                        </a:rPr>
                        <a:t>実現する</a:t>
                      </a:r>
                    </a:p>
                  </a:txBody>
                  <a:tcPr anchor="ctr">
                    <a:noFill/>
                  </a:tcPr>
                </a:tc>
                <a:tc>
                  <a:txBody>
                    <a:bodyPr/>
                    <a:lstStyle/>
                    <a:p>
                      <a:r>
                        <a:rPr kumimoji="1" lang="ja-JP" altLang="en-US" sz="1100" dirty="0"/>
                        <a:t>①全メンバーとプロジェクトの目的共有</a:t>
                      </a:r>
                      <a:endParaRPr kumimoji="1" lang="en-US" altLang="ja-JP" sz="1100" dirty="0"/>
                    </a:p>
                    <a:p>
                      <a:r>
                        <a:rPr kumimoji="1" lang="ja-JP" altLang="en-US" sz="1100" dirty="0"/>
                        <a:t>②プロジェクト会合を月</a:t>
                      </a:r>
                      <a:r>
                        <a:rPr kumimoji="1" lang="en-US" altLang="ja-JP" sz="1100" dirty="0"/>
                        <a:t>1</a:t>
                      </a:r>
                      <a:r>
                        <a:rPr kumimoji="1" lang="ja-JP" altLang="en-US" sz="1100" dirty="0"/>
                        <a:t>回定期的に実施</a:t>
                      </a:r>
                      <a:endParaRPr kumimoji="1" lang="en-US" altLang="ja-JP" sz="1100" dirty="0"/>
                    </a:p>
                    <a:p>
                      <a:r>
                        <a:rPr kumimoji="1" lang="ja-JP" altLang="en-US" sz="1100" dirty="0"/>
                        <a:t>③プロジェクト会合において項目ごとの改善額把握</a:t>
                      </a:r>
                      <a:endParaRPr kumimoji="1" lang="en-US" altLang="ja-JP" sz="1100" dirty="0"/>
                    </a:p>
                    <a:p>
                      <a:r>
                        <a:rPr kumimoji="1" lang="ja-JP" altLang="en-US" sz="1100" dirty="0"/>
                        <a:t>④</a:t>
                      </a:r>
                      <a:r>
                        <a:rPr kumimoji="1" lang="en-US" altLang="ja-JP" sz="1100" dirty="0"/>
                        <a:t>3</a:t>
                      </a:r>
                      <a:r>
                        <a:rPr kumimoji="1" lang="ja-JP" altLang="en-US" sz="1100" dirty="0"/>
                        <a:t>カ月ごとにプロジェクトオーナーに報告</a:t>
                      </a:r>
                      <a:endParaRPr kumimoji="1" lang="en-US" altLang="ja-JP" sz="1100" dirty="0"/>
                    </a:p>
                    <a:p>
                      <a:r>
                        <a:rPr kumimoji="1" lang="ja-JP" altLang="en-US" sz="1100" dirty="0"/>
                        <a:t>⑤改善策が進まない場合は○○部門と連携</a:t>
                      </a:r>
                      <a:endParaRPr kumimoji="1" lang="en-US" altLang="ja-JP" sz="1100" dirty="0"/>
                    </a:p>
                  </a:txBody>
                  <a:tcPr anchor="ctr"/>
                </a:tc>
                <a:extLst>
                  <a:ext uri="{0D108BD9-81ED-4DB2-BD59-A6C34878D82A}">
                    <a16:rowId xmlns:a16="http://schemas.microsoft.com/office/drawing/2014/main" val="10001"/>
                  </a:ext>
                </a:extLst>
              </a:tr>
            </a:tbl>
          </a:graphicData>
        </a:graphic>
      </p:graphicFrame>
      <p:sp>
        <p:nvSpPr>
          <p:cNvPr id="30" name="下矢印 29"/>
          <p:cNvSpPr/>
          <p:nvPr/>
        </p:nvSpPr>
        <p:spPr>
          <a:xfrm>
            <a:off x="2925006" y="3272259"/>
            <a:ext cx="648072" cy="461665"/>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graphicFrame>
        <p:nvGraphicFramePr>
          <p:cNvPr id="31" name="表 30"/>
          <p:cNvGraphicFramePr>
            <a:graphicFrameLocks noGrp="1"/>
          </p:cNvGraphicFramePr>
          <p:nvPr>
            <p:extLst/>
          </p:nvPr>
        </p:nvGraphicFramePr>
        <p:xfrm>
          <a:off x="481018" y="1876738"/>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solidFill>
                            <a:srgbClr val="FF0000"/>
                          </a:solidFill>
                        </a:rPr>
                        <a:t>電話応対</a:t>
                      </a:r>
                    </a:p>
                  </a:txBody>
                  <a:tcPr anchor="ctr">
                    <a:noFill/>
                  </a:tcPr>
                </a:tc>
                <a:tc>
                  <a:txBody>
                    <a:bodyPr/>
                    <a:lstStyle/>
                    <a:p>
                      <a:pPr algn="ctr"/>
                      <a:r>
                        <a:rPr kumimoji="1" lang="ja-JP" altLang="en-US" sz="1100" dirty="0">
                          <a:solidFill>
                            <a:srgbClr val="FF0000"/>
                          </a:solidFill>
                        </a:rPr>
                        <a:t>しっかり</a:t>
                      </a:r>
                      <a:endParaRPr kumimoji="1" lang="en-US" altLang="ja-JP" sz="1100" dirty="0">
                        <a:solidFill>
                          <a:srgbClr val="FF0000"/>
                        </a:solidFill>
                      </a:endParaRPr>
                    </a:p>
                    <a:p>
                      <a:pPr algn="ctr"/>
                      <a:r>
                        <a:rPr kumimoji="1" lang="ja-JP" altLang="en-US" sz="1100" dirty="0">
                          <a:solidFill>
                            <a:srgbClr val="FF0000"/>
                          </a:solidFill>
                        </a:rPr>
                        <a:t>あいさつする</a:t>
                      </a:r>
                    </a:p>
                  </a:txBody>
                  <a:tcPr anchor="ctr">
                    <a:noFill/>
                  </a:tcPr>
                </a:tc>
                <a:tc>
                  <a:txBody>
                    <a:bodyPr/>
                    <a:lstStyle/>
                    <a:p>
                      <a:r>
                        <a:rPr kumimoji="1" lang="ja-JP" altLang="en-US" sz="1100" dirty="0">
                          <a:latin typeface="+mj-ea"/>
                          <a:ea typeface="+mj-ea"/>
                        </a:rPr>
                        <a:t>①</a:t>
                      </a:r>
                      <a:r>
                        <a:rPr kumimoji="1" lang="en-US" altLang="ja-JP" sz="1100" dirty="0">
                          <a:latin typeface="+mj-ea"/>
                          <a:ea typeface="+mj-ea"/>
                        </a:rPr>
                        <a:t>3</a:t>
                      </a:r>
                      <a:r>
                        <a:rPr kumimoji="1" lang="ja-JP" altLang="en-US" sz="1100" dirty="0">
                          <a:latin typeface="+mj-ea"/>
                          <a:ea typeface="+mj-ea"/>
                        </a:rPr>
                        <a:t>コール以内に電話に出る</a:t>
                      </a:r>
                      <a:endParaRPr kumimoji="1" lang="en-US" altLang="ja-JP" sz="1100" dirty="0">
                        <a:latin typeface="+mj-ea"/>
                        <a:ea typeface="+mj-ea"/>
                      </a:endParaRPr>
                    </a:p>
                    <a:p>
                      <a:r>
                        <a:rPr kumimoji="1" lang="ja-JP" altLang="en-US" sz="1100" dirty="0">
                          <a:latin typeface="+mj-ea"/>
                          <a:ea typeface="+mj-ea"/>
                        </a:rPr>
                        <a:t>②元気な挨拶をする</a:t>
                      </a:r>
                      <a:endParaRPr kumimoji="1" lang="en-US" altLang="ja-JP" sz="1100" dirty="0">
                        <a:latin typeface="+mj-ea"/>
                        <a:ea typeface="+mj-ea"/>
                      </a:endParaRPr>
                    </a:p>
                    <a:p>
                      <a:r>
                        <a:rPr kumimoji="1" lang="ja-JP" altLang="en-US" sz="1100" dirty="0">
                          <a:latin typeface="+mj-ea"/>
                          <a:ea typeface="+mj-ea"/>
                        </a:rPr>
                        <a:t>③相手が前に見えるように応対する</a:t>
                      </a:r>
                      <a:endParaRPr kumimoji="1" lang="en-US" altLang="ja-JP" sz="1100" dirty="0">
                        <a:latin typeface="+mj-ea"/>
                        <a:ea typeface="+mj-ea"/>
                      </a:endParaRPr>
                    </a:p>
                    <a:p>
                      <a:r>
                        <a:rPr kumimoji="1" lang="ja-JP" altLang="en-US" sz="1100" dirty="0">
                          <a:latin typeface="+mj-ea"/>
                          <a:ea typeface="+mj-ea"/>
                        </a:rPr>
                        <a:t>④不明な点は確認する</a:t>
                      </a:r>
                      <a:endParaRPr kumimoji="1" lang="en-US" altLang="ja-JP" sz="1100" dirty="0">
                        <a:latin typeface="+mj-ea"/>
                        <a:ea typeface="+mj-ea"/>
                      </a:endParaRPr>
                    </a:p>
                    <a:p>
                      <a:r>
                        <a:rPr kumimoji="1" lang="ja-JP" altLang="en-US" sz="1100" dirty="0">
                          <a:latin typeface="+mj-ea"/>
                          <a:ea typeface="+mj-ea"/>
                        </a:rPr>
                        <a:t>⑤電話内容はメモを取り、復唱する</a:t>
                      </a:r>
                      <a:endParaRPr kumimoji="1" lang="en-US" altLang="ja-JP" sz="1100" dirty="0">
                        <a:latin typeface="+mj-ea"/>
                        <a:ea typeface="+mj-ea"/>
                      </a:endParaRPr>
                    </a:p>
                  </a:txBody>
                  <a:tcPr anchor="ctr"/>
                </a:tc>
                <a:extLst>
                  <a:ext uri="{0D108BD9-81ED-4DB2-BD59-A6C34878D82A}">
                    <a16:rowId xmlns:a16="http://schemas.microsoft.com/office/drawing/2014/main" val="10001"/>
                  </a:ext>
                </a:extLst>
              </a:tr>
            </a:tbl>
          </a:graphicData>
        </a:graphic>
      </p:graphicFrame>
      <p:sp>
        <p:nvSpPr>
          <p:cNvPr id="32" name="テキスト ボックス 31"/>
          <p:cNvSpPr txBox="1"/>
          <p:nvPr/>
        </p:nvSpPr>
        <p:spPr>
          <a:xfrm>
            <a:off x="278311" y="1568624"/>
            <a:ext cx="6247033" cy="276999"/>
          </a:xfrm>
          <a:prstGeom prst="rect">
            <a:avLst/>
          </a:prstGeom>
          <a:noFill/>
        </p:spPr>
        <p:txBody>
          <a:bodyPr wrap="square" rtlCol="0">
            <a:spAutoFit/>
          </a:bodyPr>
          <a:lstStyle/>
          <a:p>
            <a:pPr indent="84138" eaLnBrk="1" hangingPunct="1">
              <a:spcBef>
                <a:spcPts val="600"/>
              </a:spcBef>
            </a:pPr>
            <a:r>
              <a:rPr lang="ja-JP" altLang="en-US" sz="1200" dirty="0"/>
              <a:t>■悪い事例と改善方法</a:t>
            </a:r>
            <a:r>
              <a:rPr lang="en-US" altLang="ja-JP" sz="1200" dirty="0"/>
              <a:t>1</a:t>
            </a:r>
            <a:r>
              <a:rPr lang="ja-JP" altLang="en-US" sz="1200" dirty="0"/>
              <a:t>（目標項目が不適切なケース）</a:t>
            </a:r>
          </a:p>
        </p:txBody>
      </p:sp>
      <p:sp>
        <p:nvSpPr>
          <p:cNvPr id="33" name="テキスト ボックス 32"/>
          <p:cNvSpPr txBox="1"/>
          <p:nvPr/>
        </p:nvSpPr>
        <p:spPr>
          <a:xfrm>
            <a:off x="857135" y="3272259"/>
            <a:ext cx="5668209" cy="461665"/>
          </a:xfrm>
          <a:prstGeom prst="rect">
            <a:avLst/>
          </a:prstGeom>
          <a:noFill/>
        </p:spPr>
        <p:txBody>
          <a:bodyPr wrap="square" rtlCol="0">
            <a:spAutoFit/>
          </a:bodyPr>
          <a:lstStyle/>
          <a:p>
            <a:pPr eaLnBrk="1" hangingPunct="1">
              <a:spcBef>
                <a:spcPts val="600"/>
              </a:spcBef>
            </a:pPr>
            <a:r>
              <a:rPr lang="ja-JP" altLang="en-US" sz="1200" dirty="0"/>
              <a:t>目標項目は、対象＋方向性で示しましょう。電話応対だけではなく、○○の向上・○○の削減などという表現にしましょう。達成基準もできる限り明確にしましょう。</a:t>
            </a:r>
          </a:p>
        </p:txBody>
      </p:sp>
      <p:graphicFrame>
        <p:nvGraphicFramePr>
          <p:cNvPr id="34" name="表 33"/>
          <p:cNvGraphicFramePr>
            <a:graphicFrameLocks noGrp="1"/>
          </p:cNvGraphicFramePr>
          <p:nvPr>
            <p:extLst/>
          </p:nvPr>
        </p:nvGraphicFramePr>
        <p:xfrm>
          <a:off x="481018" y="3848323"/>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solidFill>
                            <a:srgbClr val="FF0000"/>
                          </a:solidFill>
                        </a:rPr>
                        <a:t>電話応対力の</a:t>
                      </a:r>
                      <a:endParaRPr kumimoji="1" lang="en-US" altLang="ja-JP" sz="1100" dirty="0">
                        <a:solidFill>
                          <a:srgbClr val="FF0000"/>
                        </a:solidFill>
                      </a:endParaRPr>
                    </a:p>
                    <a:p>
                      <a:pPr algn="ctr"/>
                      <a:r>
                        <a:rPr kumimoji="1" lang="ja-JP" altLang="en-US" sz="1100" dirty="0">
                          <a:solidFill>
                            <a:srgbClr val="FF0000"/>
                          </a:solidFill>
                        </a:rPr>
                        <a:t>向上</a:t>
                      </a:r>
                      <a:endParaRPr kumimoji="1" lang="en-US" altLang="ja-JP" sz="1100" dirty="0">
                        <a:solidFill>
                          <a:srgbClr val="FF0000"/>
                        </a:solidFill>
                      </a:endParaRPr>
                    </a:p>
                  </a:txBody>
                  <a:tcPr anchor="ctr">
                    <a:noFill/>
                  </a:tcPr>
                </a:tc>
                <a:tc>
                  <a:txBody>
                    <a:bodyPr/>
                    <a:lstStyle/>
                    <a:p>
                      <a:pPr algn="ctr"/>
                      <a:r>
                        <a:rPr kumimoji="1" lang="ja-JP" altLang="en-US" sz="1100" dirty="0">
                          <a:solidFill>
                            <a:srgbClr val="FF0000"/>
                          </a:solidFill>
                          <a:latin typeface="+mn-ea"/>
                          <a:ea typeface="+mn-ea"/>
                        </a:rPr>
                        <a:t>チームの</a:t>
                      </a:r>
                      <a:endParaRPr kumimoji="1" lang="en-US" altLang="ja-JP" sz="1100" dirty="0">
                        <a:solidFill>
                          <a:srgbClr val="FF0000"/>
                        </a:solidFill>
                        <a:latin typeface="+mn-ea"/>
                        <a:ea typeface="+mn-ea"/>
                      </a:endParaRPr>
                    </a:p>
                    <a:p>
                      <a:pPr algn="ctr"/>
                      <a:r>
                        <a:rPr kumimoji="1" lang="ja-JP" altLang="en-US" sz="1100" dirty="0">
                          <a:solidFill>
                            <a:srgbClr val="FF0000"/>
                          </a:solidFill>
                          <a:latin typeface="+mn-ea"/>
                          <a:ea typeface="+mn-ea"/>
                        </a:rPr>
                        <a:t>お客様評価を</a:t>
                      </a:r>
                      <a:endParaRPr kumimoji="1" lang="en-US" altLang="ja-JP" sz="1100" dirty="0">
                        <a:solidFill>
                          <a:srgbClr val="FF0000"/>
                        </a:solidFill>
                        <a:latin typeface="+mn-ea"/>
                        <a:ea typeface="+mn-ea"/>
                      </a:endParaRPr>
                    </a:p>
                    <a:p>
                      <a:pPr algn="ctr"/>
                      <a:r>
                        <a:rPr kumimoji="1" lang="en-US" altLang="ja-JP" sz="1100" dirty="0">
                          <a:solidFill>
                            <a:srgbClr val="FF0000"/>
                          </a:solidFill>
                          <a:latin typeface="+mn-ea"/>
                          <a:ea typeface="+mn-ea"/>
                        </a:rPr>
                        <a:t>B</a:t>
                      </a:r>
                      <a:r>
                        <a:rPr kumimoji="1" lang="ja-JP" altLang="en-US" sz="1100" dirty="0">
                          <a:solidFill>
                            <a:srgbClr val="FF0000"/>
                          </a:solidFill>
                          <a:latin typeface="+mn-ea"/>
                          <a:ea typeface="+mn-ea"/>
                        </a:rPr>
                        <a:t>以上にする</a:t>
                      </a:r>
                    </a:p>
                  </a:txBody>
                  <a:tcPr anchor="ctr">
                    <a:noFill/>
                  </a:tcPr>
                </a:tc>
                <a:tc>
                  <a:txBody>
                    <a:bodyPr/>
                    <a:lstStyle/>
                    <a:p>
                      <a:r>
                        <a:rPr kumimoji="1" lang="ja-JP" altLang="en-US" sz="1100" dirty="0">
                          <a:latin typeface="+mj-ea"/>
                          <a:ea typeface="+mj-ea"/>
                        </a:rPr>
                        <a:t>①</a:t>
                      </a:r>
                      <a:r>
                        <a:rPr kumimoji="1" lang="en-US" altLang="ja-JP" sz="1100" dirty="0">
                          <a:latin typeface="+mj-ea"/>
                          <a:ea typeface="+mj-ea"/>
                        </a:rPr>
                        <a:t>3</a:t>
                      </a:r>
                      <a:r>
                        <a:rPr kumimoji="1" lang="ja-JP" altLang="en-US" sz="1100" dirty="0">
                          <a:latin typeface="+mj-ea"/>
                          <a:ea typeface="+mj-ea"/>
                        </a:rPr>
                        <a:t>コール以内に電話に出る</a:t>
                      </a:r>
                      <a:endParaRPr kumimoji="1" lang="en-US" altLang="ja-JP" sz="1100" dirty="0">
                        <a:latin typeface="+mj-ea"/>
                        <a:ea typeface="+mj-ea"/>
                      </a:endParaRPr>
                    </a:p>
                    <a:p>
                      <a:r>
                        <a:rPr kumimoji="1" lang="ja-JP" altLang="en-US" sz="1100" dirty="0">
                          <a:latin typeface="+mj-ea"/>
                          <a:ea typeface="+mj-ea"/>
                        </a:rPr>
                        <a:t>②元気な挨拶をする</a:t>
                      </a:r>
                      <a:endParaRPr kumimoji="1" lang="en-US" altLang="ja-JP" sz="1100" dirty="0">
                        <a:latin typeface="+mj-ea"/>
                        <a:ea typeface="+mj-ea"/>
                      </a:endParaRPr>
                    </a:p>
                    <a:p>
                      <a:r>
                        <a:rPr kumimoji="1" lang="ja-JP" altLang="en-US" sz="1100" dirty="0">
                          <a:latin typeface="+mj-ea"/>
                          <a:ea typeface="+mj-ea"/>
                        </a:rPr>
                        <a:t>③相手が前に見えるように応対する</a:t>
                      </a:r>
                      <a:endParaRPr kumimoji="1" lang="en-US" altLang="ja-JP" sz="1100" dirty="0">
                        <a:latin typeface="+mj-ea"/>
                        <a:ea typeface="+mj-ea"/>
                      </a:endParaRPr>
                    </a:p>
                    <a:p>
                      <a:r>
                        <a:rPr kumimoji="1" lang="ja-JP" altLang="en-US" sz="1100" dirty="0">
                          <a:latin typeface="+mj-ea"/>
                          <a:ea typeface="+mj-ea"/>
                        </a:rPr>
                        <a:t>④不明な点は確認する</a:t>
                      </a:r>
                      <a:endParaRPr kumimoji="1" lang="en-US" altLang="ja-JP" sz="1100" dirty="0">
                        <a:latin typeface="+mj-ea"/>
                        <a:ea typeface="+mj-ea"/>
                      </a:endParaRPr>
                    </a:p>
                    <a:p>
                      <a:r>
                        <a:rPr kumimoji="1" lang="ja-JP" altLang="en-US" sz="1100" dirty="0">
                          <a:latin typeface="+mj-ea"/>
                          <a:ea typeface="+mj-ea"/>
                        </a:rPr>
                        <a:t>⑤電話内容はメモを取り、復唱する</a:t>
                      </a:r>
                      <a:endParaRPr kumimoji="1" lang="en-US" altLang="ja-JP" sz="1100" dirty="0">
                        <a:latin typeface="+mj-ea"/>
                        <a:ea typeface="+mj-ea"/>
                      </a:endParaRPr>
                    </a:p>
                  </a:txBody>
                  <a:tcPr anchor="ctr"/>
                </a:tc>
                <a:extLst>
                  <a:ext uri="{0D108BD9-81ED-4DB2-BD59-A6C34878D82A}">
                    <a16:rowId xmlns:a16="http://schemas.microsoft.com/office/drawing/2014/main" val="10001"/>
                  </a:ext>
                </a:extLst>
              </a:tr>
            </a:tbl>
          </a:graphicData>
        </a:graphic>
      </p:graphicFrame>
      <p:grpSp>
        <p:nvGrpSpPr>
          <p:cNvPr id="35" name="グループ化 34"/>
          <p:cNvGrpSpPr/>
          <p:nvPr/>
        </p:nvGrpSpPr>
        <p:grpSpPr>
          <a:xfrm>
            <a:off x="260648" y="776536"/>
            <a:ext cx="5177170" cy="344488"/>
            <a:chOff x="188640" y="2643191"/>
            <a:chExt cx="6083921" cy="344488"/>
          </a:xfrm>
        </p:grpSpPr>
        <p:sp>
          <p:nvSpPr>
            <p:cNvPr id="37" name="正方形/長方形 3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目標設定の悪い事例と改善方法</a:t>
              </a:r>
            </a:p>
          </p:txBody>
        </p:sp>
      </p:grpSp>
      <p:pic>
        <p:nvPicPr>
          <p:cNvPr id="39" name="図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291" y="3324913"/>
            <a:ext cx="387858" cy="387858"/>
          </a:xfrm>
          <a:prstGeom prst="rect">
            <a:avLst/>
          </a:prstGeom>
        </p:spPr>
      </p:pic>
      <p:pic>
        <p:nvPicPr>
          <p:cNvPr id="40" name="図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277" y="7372814"/>
            <a:ext cx="387858" cy="387858"/>
          </a:xfrm>
          <a:prstGeom prst="rect">
            <a:avLst/>
          </a:prstGeom>
        </p:spPr>
      </p:pic>
    </p:spTree>
    <p:extLst>
      <p:ext uri="{BB962C8B-B14F-4D97-AF65-F5344CB8AC3E}">
        <p14:creationId xmlns:p14="http://schemas.microsoft.com/office/powerpoint/2010/main" val="3174847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326609"/>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目標設定の事例②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20" name="下矢印 19"/>
          <p:cNvSpPr/>
          <p:nvPr/>
        </p:nvSpPr>
        <p:spPr>
          <a:xfrm>
            <a:off x="2940391" y="6872659"/>
            <a:ext cx="648072" cy="461665"/>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graphicFrame>
        <p:nvGraphicFramePr>
          <p:cNvPr id="21" name="表 20"/>
          <p:cNvGraphicFramePr>
            <a:graphicFrameLocks noGrp="1"/>
          </p:cNvGraphicFramePr>
          <p:nvPr>
            <p:extLst/>
          </p:nvPr>
        </p:nvGraphicFramePr>
        <p:xfrm>
          <a:off x="496403" y="5477138"/>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t>○○システムの</a:t>
                      </a:r>
                      <a:endParaRPr kumimoji="1" lang="en-US" altLang="ja-JP" sz="1100" dirty="0"/>
                    </a:p>
                    <a:p>
                      <a:pPr algn="ctr"/>
                      <a:r>
                        <a:rPr kumimoji="1" lang="ja-JP" altLang="en-US" sz="1100" dirty="0"/>
                        <a:t>導入</a:t>
                      </a:r>
                    </a:p>
                  </a:txBody>
                  <a:tcPr anchor="ctr">
                    <a:noFill/>
                  </a:tcPr>
                </a:tc>
                <a:tc>
                  <a:txBody>
                    <a:bodyPr/>
                    <a:lstStyle/>
                    <a:p>
                      <a:pPr algn="ctr"/>
                      <a:r>
                        <a:rPr kumimoji="1" lang="ja-JP" altLang="en-US" sz="1100" dirty="0">
                          <a:solidFill>
                            <a:srgbClr val="FF0000"/>
                          </a:solidFill>
                          <a:latin typeface="+mj-ea"/>
                          <a:ea typeface="+mj-ea"/>
                        </a:rPr>
                        <a:t>○○システムを</a:t>
                      </a:r>
                      <a:endParaRPr kumimoji="1" lang="en-US" altLang="ja-JP" sz="1100" dirty="0">
                        <a:solidFill>
                          <a:srgbClr val="FF0000"/>
                        </a:solidFill>
                        <a:latin typeface="+mj-ea"/>
                        <a:ea typeface="+mj-ea"/>
                      </a:endParaRPr>
                    </a:p>
                    <a:p>
                      <a:pPr algn="ctr"/>
                      <a:r>
                        <a:rPr kumimoji="1" lang="en-US" altLang="ja-JP" sz="1100" dirty="0">
                          <a:solidFill>
                            <a:srgbClr val="FF0000"/>
                          </a:solidFill>
                          <a:latin typeface="+mj-ea"/>
                          <a:ea typeface="+mj-ea"/>
                        </a:rPr>
                        <a:t>201</a:t>
                      </a:r>
                      <a:r>
                        <a:rPr kumimoji="1" lang="ja-JP" altLang="en-US" sz="1100" dirty="0">
                          <a:solidFill>
                            <a:srgbClr val="FF0000"/>
                          </a:solidFill>
                          <a:latin typeface="+mj-ea"/>
                          <a:ea typeface="+mj-ea"/>
                        </a:rPr>
                        <a:t>*年</a:t>
                      </a:r>
                      <a:r>
                        <a:rPr kumimoji="1" lang="en-US" altLang="ja-JP" sz="1100" dirty="0">
                          <a:solidFill>
                            <a:srgbClr val="FF0000"/>
                          </a:solidFill>
                          <a:latin typeface="+mj-ea"/>
                          <a:ea typeface="+mj-ea"/>
                        </a:rPr>
                        <a:t>3</a:t>
                      </a:r>
                      <a:r>
                        <a:rPr kumimoji="1" lang="ja-JP" altLang="en-US" sz="1100" dirty="0">
                          <a:solidFill>
                            <a:srgbClr val="FF0000"/>
                          </a:solidFill>
                          <a:latin typeface="+mj-ea"/>
                          <a:ea typeface="+mj-ea"/>
                        </a:rPr>
                        <a:t>月までに</a:t>
                      </a:r>
                      <a:endParaRPr kumimoji="1" lang="en-US" altLang="ja-JP" sz="1100" dirty="0">
                        <a:solidFill>
                          <a:srgbClr val="FF0000"/>
                        </a:solidFill>
                        <a:latin typeface="+mj-ea"/>
                        <a:ea typeface="+mj-ea"/>
                      </a:endParaRPr>
                    </a:p>
                    <a:p>
                      <a:pPr algn="ctr"/>
                      <a:r>
                        <a:rPr kumimoji="1" lang="ja-JP" altLang="en-US" sz="1100" dirty="0">
                          <a:solidFill>
                            <a:srgbClr val="FF0000"/>
                          </a:solidFill>
                          <a:latin typeface="+mj-ea"/>
                          <a:ea typeface="+mj-ea"/>
                        </a:rPr>
                        <a:t>導入する</a:t>
                      </a:r>
                      <a:endParaRPr kumimoji="1" lang="en-US" altLang="ja-JP" sz="1100" dirty="0">
                        <a:solidFill>
                          <a:srgbClr val="FF0000"/>
                        </a:solidFill>
                        <a:latin typeface="+mj-ea"/>
                        <a:ea typeface="+mj-ea"/>
                      </a:endParaRPr>
                    </a:p>
                  </a:txBody>
                  <a:tcPr anchor="ctr">
                    <a:noFill/>
                  </a:tcPr>
                </a:tc>
                <a:tc>
                  <a:txBody>
                    <a:bodyPr/>
                    <a:lstStyle/>
                    <a:p>
                      <a:r>
                        <a:rPr kumimoji="1" lang="ja-JP" altLang="en-US" sz="1100" dirty="0">
                          <a:solidFill>
                            <a:srgbClr val="FF0000"/>
                          </a:solidFill>
                        </a:rPr>
                        <a:t>①業務フローの把握</a:t>
                      </a:r>
                      <a:endParaRPr kumimoji="1" lang="en-US" altLang="ja-JP" sz="1100" dirty="0">
                        <a:solidFill>
                          <a:srgbClr val="FF0000"/>
                        </a:solidFill>
                      </a:endParaRPr>
                    </a:p>
                    <a:p>
                      <a:r>
                        <a:rPr kumimoji="1" lang="ja-JP" altLang="en-US" sz="1100" dirty="0">
                          <a:solidFill>
                            <a:srgbClr val="FF0000"/>
                          </a:solidFill>
                        </a:rPr>
                        <a:t>②要件定義の実施</a:t>
                      </a:r>
                      <a:endParaRPr kumimoji="1" lang="en-US" altLang="ja-JP" sz="1100" dirty="0">
                        <a:solidFill>
                          <a:srgbClr val="FF0000"/>
                        </a:solidFill>
                      </a:endParaRPr>
                    </a:p>
                    <a:p>
                      <a:r>
                        <a:rPr kumimoji="1" lang="ja-JP" altLang="en-US" sz="1100" dirty="0">
                          <a:solidFill>
                            <a:srgbClr val="FF0000"/>
                          </a:solidFill>
                        </a:rPr>
                        <a:t>③システム設計</a:t>
                      </a:r>
                      <a:endParaRPr kumimoji="1" lang="en-US" altLang="ja-JP" sz="1100" dirty="0">
                        <a:solidFill>
                          <a:srgbClr val="FF0000"/>
                        </a:solidFill>
                      </a:endParaRPr>
                    </a:p>
                    <a:p>
                      <a:r>
                        <a:rPr kumimoji="1" lang="ja-JP" altLang="en-US" sz="1100" dirty="0">
                          <a:solidFill>
                            <a:srgbClr val="FF0000"/>
                          </a:solidFill>
                        </a:rPr>
                        <a:t>④効果検証</a:t>
                      </a:r>
                      <a:endParaRPr kumimoji="1" lang="en-US" altLang="ja-JP" sz="1100" dirty="0">
                        <a:solidFill>
                          <a:srgbClr val="FF0000"/>
                        </a:solidFill>
                      </a:endParaRPr>
                    </a:p>
                  </a:txBody>
                  <a:tcPr anchor="ctr"/>
                </a:tc>
                <a:extLst>
                  <a:ext uri="{0D108BD9-81ED-4DB2-BD59-A6C34878D82A}">
                    <a16:rowId xmlns:a16="http://schemas.microsoft.com/office/drawing/2014/main" val="10001"/>
                  </a:ext>
                </a:extLst>
              </a:tr>
            </a:tbl>
          </a:graphicData>
        </a:graphic>
      </p:graphicFrame>
      <p:sp>
        <p:nvSpPr>
          <p:cNvPr id="22" name="テキスト ボックス 21"/>
          <p:cNvSpPr txBox="1"/>
          <p:nvPr/>
        </p:nvSpPr>
        <p:spPr>
          <a:xfrm>
            <a:off x="293696" y="5169024"/>
            <a:ext cx="6247033" cy="276999"/>
          </a:xfrm>
          <a:prstGeom prst="rect">
            <a:avLst/>
          </a:prstGeom>
          <a:noFill/>
        </p:spPr>
        <p:txBody>
          <a:bodyPr wrap="square" rtlCol="0">
            <a:spAutoFit/>
          </a:bodyPr>
          <a:lstStyle/>
          <a:p>
            <a:pPr indent="84138" eaLnBrk="1" hangingPunct="1">
              <a:spcBef>
                <a:spcPts val="600"/>
              </a:spcBef>
            </a:pPr>
            <a:r>
              <a:rPr lang="ja-JP" altLang="en-US" sz="1200" dirty="0"/>
              <a:t>■悪い事例と改善方法</a:t>
            </a:r>
            <a:r>
              <a:rPr lang="en-US" altLang="ja-JP" sz="1200" dirty="0"/>
              <a:t>4</a:t>
            </a:r>
            <a:r>
              <a:rPr lang="ja-JP" altLang="en-US" sz="1200" dirty="0"/>
              <a:t>（達成基準・達成実行策があいまいなケース（定性目標））</a:t>
            </a:r>
          </a:p>
        </p:txBody>
      </p:sp>
      <p:sp>
        <p:nvSpPr>
          <p:cNvPr id="23" name="テキスト ボックス 22"/>
          <p:cNvSpPr txBox="1"/>
          <p:nvPr/>
        </p:nvSpPr>
        <p:spPr>
          <a:xfrm>
            <a:off x="857136" y="6872659"/>
            <a:ext cx="5683594" cy="830997"/>
          </a:xfrm>
          <a:prstGeom prst="rect">
            <a:avLst/>
          </a:prstGeom>
          <a:noFill/>
        </p:spPr>
        <p:txBody>
          <a:bodyPr wrap="square" rtlCol="0">
            <a:spAutoFit/>
          </a:bodyPr>
          <a:lstStyle/>
          <a:p>
            <a:pPr eaLnBrk="1" hangingPunct="1">
              <a:spcBef>
                <a:spcPts val="600"/>
              </a:spcBef>
            </a:pPr>
            <a:r>
              <a:rPr lang="ja-JP" altLang="en-US" sz="1200" dirty="0"/>
              <a:t>定性目標の場合は、「達成基準」が不明確になりがちなので、できる限り達成基準を明確化（システム導入などはその効果を加える）する努力をしましょう。達成実行策については、できる限り具体的にし、定性目標の場合は、スケジュール・期日などを記載した方が良いでしょう。</a:t>
            </a:r>
          </a:p>
        </p:txBody>
      </p:sp>
      <p:graphicFrame>
        <p:nvGraphicFramePr>
          <p:cNvPr id="24" name="表 23"/>
          <p:cNvGraphicFramePr>
            <a:graphicFrameLocks noGrp="1"/>
          </p:cNvGraphicFramePr>
          <p:nvPr>
            <p:extLst/>
          </p:nvPr>
        </p:nvGraphicFramePr>
        <p:xfrm>
          <a:off x="496403" y="7828695"/>
          <a:ext cx="6007581" cy="1356360"/>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marL="36000" marR="36000" anchor="ctr">
                    <a:solidFill>
                      <a:schemeClr val="tx2">
                        <a:lumMod val="20000"/>
                        <a:lumOff val="80000"/>
                      </a:schemeClr>
                    </a:solidFill>
                  </a:tcPr>
                </a:tc>
                <a:tc>
                  <a:txBody>
                    <a:bodyPr/>
                    <a:lstStyle/>
                    <a:p>
                      <a:pPr algn="ctr"/>
                      <a:r>
                        <a:rPr kumimoji="1" lang="ja-JP" altLang="en-US" sz="1100" dirty="0"/>
                        <a:t>達成基準</a:t>
                      </a:r>
                    </a:p>
                  </a:txBody>
                  <a:tcPr marL="36000" marR="36000" anchor="ctr">
                    <a:solidFill>
                      <a:schemeClr val="tx2">
                        <a:lumMod val="20000"/>
                        <a:lumOff val="80000"/>
                      </a:schemeClr>
                    </a:solidFill>
                  </a:tcPr>
                </a:tc>
                <a:tc>
                  <a:txBody>
                    <a:bodyPr/>
                    <a:lstStyle/>
                    <a:p>
                      <a:pPr algn="ctr"/>
                      <a:r>
                        <a:rPr kumimoji="1" lang="ja-JP" altLang="en-US" sz="1100" dirty="0"/>
                        <a:t>達成実行策</a:t>
                      </a:r>
                    </a:p>
                  </a:txBody>
                  <a:tcPr marL="36000" marR="36000"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t>○○システムの</a:t>
                      </a:r>
                      <a:endParaRPr kumimoji="1" lang="en-US" altLang="ja-JP" sz="1100" dirty="0"/>
                    </a:p>
                    <a:p>
                      <a:pPr algn="ctr"/>
                      <a:r>
                        <a:rPr kumimoji="1" lang="ja-JP" altLang="en-US" sz="1100" dirty="0"/>
                        <a:t>導入</a:t>
                      </a:r>
                    </a:p>
                  </a:txBody>
                  <a:tcPr marL="36000" marR="36000" anchor="ctr">
                    <a:noFill/>
                  </a:tcPr>
                </a:tc>
                <a:tc>
                  <a:txBody>
                    <a:bodyPr/>
                    <a:lstStyle/>
                    <a:p>
                      <a:pPr algn="ctr"/>
                      <a:r>
                        <a:rPr kumimoji="1" lang="ja-JP" altLang="en-US" sz="1100" dirty="0">
                          <a:solidFill>
                            <a:srgbClr val="FF0000"/>
                          </a:solidFill>
                          <a:latin typeface="+mn-ea"/>
                          <a:ea typeface="+mn-ea"/>
                        </a:rPr>
                        <a:t>○○システムを</a:t>
                      </a:r>
                      <a:endParaRPr kumimoji="1" lang="en-US" altLang="ja-JP" sz="1100" dirty="0">
                        <a:solidFill>
                          <a:srgbClr val="FF0000"/>
                        </a:solidFill>
                        <a:latin typeface="+mn-ea"/>
                        <a:ea typeface="+mn-ea"/>
                      </a:endParaRPr>
                    </a:p>
                    <a:p>
                      <a:pPr algn="ctr"/>
                      <a:r>
                        <a:rPr kumimoji="1" lang="en-US" altLang="ja-JP" sz="1100" dirty="0">
                          <a:solidFill>
                            <a:srgbClr val="FF0000"/>
                          </a:solidFill>
                          <a:latin typeface="+mn-ea"/>
                          <a:ea typeface="+mn-ea"/>
                        </a:rPr>
                        <a:t>201</a:t>
                      </a:r>
                      <a:r>
                        <a:rPr kumimoji="1" lang="ja-JP" altLang="en-US" sz="1100" dirty="0">
                          <a:solidFill>
                            <a:srgbClr val="FF0000"/>
                          </a:solidFill>
                          <a:latin typeface="+mn-ea"/>
                          <a:ea typeface="+mn-ea"/>
                        </a:rPr>
                        <a:t>*年</a:t>
                      </a:r>
                      <a:r>
                        <a:rPr kumimoji="1" lang="en-US" altLang="ja-JP" sz="1100" dirty="0">
                          <a:solidFill>
                            <a:srgbClr val="FF0000"/>
                          </a:solidFill>
                          <a:latin typeface="+mn-ea"/>
                          <a:ea typeface="+mn-ea"/>
                        </a:rPr>
                        <a:t>3</a:t>
                      </a:r>
                      <a:r>
                        <a:rPr kumimoji="1" lang="ja-JP" altLang="en-US" sz="1100" dirty="0">
                          <a:solidFill>
                            <a:srgbClr val="FF0000"/>
                          </a:solidFill>
                          <a:latin typeface="+mn-ea"/>
                          <a:ea typeface="+mn-ea"/>
                        </a:rPr>
                        <a:t>月までに</a:t>
                      </a:r>
                      <a:endParaRPr kumimoji="1" lang="en-US" altLang="ja-JP" sz="1100" dirty="0">
                        <a:solidFill>
                          <a:srgbClr val="FF0000"/>
                        </a:solidFill>
                        <a:latin typeface="+mn-ea"/>
                        <a:ea typeface="+mn-ea"/>
                      </a:endParaRPr>
                    </a:p>
                    <a:p>
                      <a:pPr algn="ctr"/>
                      <a:r>
                        <a:rPr kumimoji="1" lang="ja-JP" altLang="en-US" sz="1100" dirty="0">
                          <a:solidFill>
                            <a:srgbClr val="FF0000"/>
                          </a:solidFill>
                          <a:latin typeface="+mn-ea"/>
                          <a:ea typeface="+mn-ea"/>
                        </a:rPr>
                        <a:t>導入し、</a:t>
                      </a:r>
                      <a:endParaRPr kumimoji="1" lang="en-US" altLang="ja-JP" sz="1100" dirty="0">
                        <a:solidFill>
                          <a:srgbClr val="FF0000"/>
                        </a:solidFill>
                        <a:latin typeface="+mn-ea"/>
                        <a:ea typeface="+mn-ea"/>
                      </a:endParaRPr>
                    </a:p>
                    <a:p>
                      <a:pPr algn="ctr"/>
                      <a:r>
                        <a:rPr kumimoji="1" lang="ja-JP" altLang="en-US" sz="1100" dirty="0">
                          <a:solidFill>
                            <a:srgbClr val="FF0000"/>
                          </a:solidFill>
                          <a:latin typeface="+mn-ea"/>
                          <a:ea typeface="+mn-ea"/>
                        </a:rPr>
                        <a:t>業務時間を</a:t>
                      </a:r>
                      <a:r>
                        <a:rPr kumimoji="1" lang="en-US" altLang="ja-JP" sz="1100" dirty="0">
                          <a:solidFill>
                            <a:srgbClr val="FF0000"/>
                          </a:solidFill>
                          <a:latin typeface="+mn-ea"/>
                          <a:ea typeface="+mn-ea"/>
                        </a:rPr>
                        <a:t>1,000</a:t>
                      </a:r>
                      <a:r>
                        <a:rPr kumimoji="1" lang="ja-JP" altLang="en-US" sz="1100" dirty="0">
                          <a:solidFill>
                            <a:srgbClr val="FF0000"/>
                          </a:solidFill>
                          <a:latin typeface="+mn-ea"/>
                          <a:ea typeface="+mn-ea"/>
                        </a:rPr>
                        <a:t>時間短縮する</a:t>
                      </a:r>
                      <a:endParaRPr kumimoji="1" lang="en-US" altLang="ja-JP" sz="1100" dirty="0">
                        <a:solidFill>
                          <a:srgbClr val="FF0000"/>
                        </a:solidFill>
                        <a:latin typeface="+mn-ea"/>
                        <a:ea typeface="+mn-ea"/>
                      </a:endParaRPr>
                    </a:p>
                  </a:txBody>
                  <a:tcPr marL="36000" marR="36000" anchor="ctr">
                    <a:noFill/>
                  </a:tcPr>
                </a:tc>
                <a:tc>
                  <a:txBody>
                    <a:bodyPr/>
                    <a:lstStyle/>
                    <a:p>
                      <a:r>
                        <a:rPr kumimoji="1" lang="ja-JP" altLang="en-US" sz="1100" dirty="0">
                          <a:solidFill>
                            <a:srgbClr val="FF0000"/>
                          </a:solidFill>
                        </a:rPr>
                        <a:t>①</a:t>
                      </a:r>
                      <a:r>
                        <a:rPr kumimoji="1" lang="ja-JP" altLang="en-US" sz="1100" dirty="0">
                          <a:solidFill>
                            <a:srgbClr val="FF0000"/>
                          </a:solidFill>
                          <a:latin typeface="+mj-ea"/>
                          <a:ea typeface="+mj-ea"/>
                        </a:rPr>
                        <a:t>○○における現状の業務フローを把握（</a:t>
                      </a:r>
                      <a:r>
                        <a:rPr kumimoji="1" lang="en-US" altLang="ja-JP" sz="1100" dirty="0">
                          <a:solidFill>
                            <a:srgbClr val="FF0000"/>
                          </a:solidFill>
                          <a:latin typeface="+mj-ea"/>
                          <a:ea typeface="+mj-ea"/>
                        </a:rPr>
                        <a:t>5</a:t>
                      </a:r>
                      <a:r>
                        <a:rPr kumimoji="1" lang="ja-JP" altLang="en-US" sz="1100" dirty="0">
                          <a:solidFill>
                            <a:srgbClr val="FF0000"/>
                          </a:solidFill>
                          <a:latin typeface="+mj-ea"/>
                          <a:ea typeface="+mj-ea"/>
                        </a:rPr>
                        <a:t>月末）</a:t>
                      </a:r>
                      <a:endParaRPr kumimoji="1" lang="en-US" altLang="ja-JP" sz="1100" dirty="0">
                        <a:solidFill>
                          <a:srgbClr val="FF0000"/>
                        </a:solidFill>
                        <a:latin typeface="+mj-ea"/>
                        <a:ea typeface="+mj-ea"/>
                      </a:endParaRPr>
                    </a:p>
                    <a:p>
                      <a:r>
                        <a:rPr kumimoji="1" lang="ja-JP" altLang="en-US" sz="1100" dirty="0">
                          <a:solidFill>
                            <a:srgbClr val="FF0000"/>
                          </a:solidFill>
                          <a:latin typeface="+mj-ea"/>
                          <a:ea typeface="+mj-ea"/>
                        </a:rPr>
                        <a:t>②○○における業務フローの改善と重複作業の廃止</a:t>
                      </a:r>
                      <a:endParaRPr kumimoji="1" lang="en-US" altLang="ja-JP" sz="1100" dirty="0">
                        <a:solidFill>
                          <a:srgbClr val="FF0000"/>
                        </a:solidFill>
                        <a:latin typeface="+mj-ea"/>
                        <a:ea typeface="+mj-ea"/>
                      </a:endParaRPr>
                    </a:p>
                    <a:p>
                      <a:r>
                        <a:rPr kumimoji="1" lang="ja-JP" altLang="en-US" sz="1100" dirty="0">
                          <a:solidFill>
                            <a:srgbClr val="FF0000"/>
                          </a:solidFill>
                          <a:latin typeface="+mj-ea"/>
                          <a:ea typeface="+mj-ea"/>
                        </a:rPr>
                        <a:t>　（</a:t>
                      </a:r>
                      <a:r>
                        <a:rPr kumimoji="1" lang="en-US" altLang="ja-JP" sz="1100" dirty="0">
                          <a:solidFill>
                            <a:srgbClr val="FF0000"/>
                          </a:solidFill>
                          <a:latin typeface="+mj-ea"/>
                          <a:ea typeface="+mj-ea"/>
                        </a:rPr>
                        <a:t>6</a:t>
                      </a:r>
                      <a:r>
                        <a:rPr kumimoji="1" lang="ja-JP" altLang="en-US" sz="1100" dirty="0">
                          <a:solidFill>
                            <a:srgbClr val="FF0000"/>
                          </a:solidFill>
                          <a:latin typeface="+mj-ea"/>
                          <a:ea typeface="+mj-ea"/>
                        </a:rPr>
                        <a:t>月末）</a:t>
                      </a:r>
                      <a:endParaRPr kumimoji="1" lang="en-US" altLang="ja-JP" sz="1100" dirty="0">
                        <a:solidFill>
                          <a:srgbClr val="FF0000"/>
                        </a:solidFill>
                        <a:latin typeface="+mj-ea"/>
                        <a:ea typeface="+mj-ea"/>
                      </a:endParaRPr>
                    </a:p>
                    <a:p>
                      <a:r>
                        <a:rPr kumimoji="1" lang="ja-JP" altLang="en-US" sz="1100" dirty="0">
                          <a:solidFill>
                            <a:srgbClr val="FF0000"/>
                          </a:solidFill>
                          <a:latin typeface="+mj-ea"/>
                          <a:ea typeface="+mj-ea"/>
                        </a:rPr>
                        <a:t>③○○業務における要件定義の実施（</a:t>
                      </a:r>
                      <a:r>
                        <a:rPr kumimoji="1" lang="en-US" altLang="ja-JP" sz="1100" dirty="0">
                          <a:solidFill>
                            <a:srgbClr val="FF0000"/>
                          </a:solidFill>
                          <a:latin typeface="+mj-ea"/>
                          <a:ea typeface="+mj-ea"/>
                        </a:rPr>
                        <a:t>8</a:t>
                      </a:r>
                      <a:r>
                        <a:rPr kumimoji="1" lang="ja-JP" altLang="en-US" sz="1100" dirty="0">
                          <a:solidFill>
                            <a:srgbClr val="FF0000"/>
                          </a:solidFill>
                          <a:latin typeface="+mj-ea"/>
                          <a:ea typeface="+mj-ea"/>
                        </a:rPr>
                        <a:t>月末）</a:t>
                      </a:r>
                      <a:endParaRPr kumimoji="1" lang="en-US" altLang="ja-JP" sz="1100" dirty="0">
                        <a:solidFill>
                          <a:srgbClr val="FF0000"/>
                        </a:solidFill>
                        <a:latin typeface="+mj-ea"/>
                        <a:ea typeface="+mj-ea"/>
                      </a:endParaRPr>
                    </a:p>
                    <a:p>
                      <a:r>
                        <a:rPr kumimoji="1" lang="ja-JP" altLang="en-US" sz="1100" dirty="0">
                          <a:solidFill>
                            <a:srgbClr val="FF0000"/>
                          </a:solidFill>
                          <a:latin typeface="+mj-ea"/>
                          <a:ea typeface="+mj-ea"/>
                        </a:rPr>
                        <a:t>④システム構築中も月</a:t>
                      </a:r>
                      <a:r>
                        <a:rPr kumimoji="1" lang="en-US" altLang="ja-JP" sz="1100" dirty="0">
                          <a:solidFill>
                            <a:srgbClr val="FF0000"/>
                          </a:solidFill>
                          <a:latin typeface="+mj-ea"/>
                          <a:ea typeface="+mj-ea"/>
                        </a:rPr>
                        <a:t>1</a:t>
                      </a:r>
                      <a:r>
                        <a:rPr kumimoji="1" lang="ja-JP" altLang="en-US" sz="1100" dirty="0">
                          <a:solidFill>
                            <a:srgbClr val="FF0000"/>
                          </a:solidFill>
                          <a:latin typeface="+mj-ea"/>
                          <a:ea typeface="+mj-ea"/>
                        </a:rPr>
                        <a:t>回会合を行い情報交換（継続）</a:t>
                      </a:r>
                      <a:endParaRPr kumimoji="1" lang="en-US" altLang="ja-JP" sz="1100" dirty="0">
                        <a:solidFill>
                          <a:srgbClr val="FF0000"/>
                        </a:solidFill>
                        <a:latin typeface="+mj-ea"/>
                        <a:ea typeface="+mj-ea"/>
                      </a:endParaRPr>
                    </a:p>
                    <a:p>
                      <a:r>
                        <a:rPr kumimoji="1" lang="ja-JP" altLang="en-US" sz="1100" dirty="0">
                          <a:solidFill>
                            <a:srgbClr val="FF0000"/>
                          </a:solidFill>
                          <a:latin typeface="+mj-ea"/>
                          <a:ea typeface="+mj-ea"/>
                        </a:rPr>
                        <a:t>⑤システムの安定稼働とコスト削減効果の把握（</a:t>
                      </a:r>
                      <a:r>
                        <a:rPr kumimoji="1" lang="en-US" altLang="ja-JP" sz="1100" dirty="0">
                          <a:solidFill>
                            <a:srgbClr val="FF0000"/>
                          </a:solidFill>
                          <a:latin typeface="+mj-ea"/>
                          <a:ea typeface="+mj-ea"/>
                        </a:rPr>
                        <a:t>3</a:t>
                      </a:r>
                      <a:r>
                        <a:rPr kumimoji="1" lang="ja-JP" altLang="en-US" sz="1100" dirty="0">
                          <a:solidFill>
                            <a:srgbClr val="FF0000"/>
                          </a:solidFill>
                          <a:latin typeface="+mj-ea"/>
                          <a:ea typeface="+mj-ea"/>
                        </a:rPr>
                        <a:t>月末）</a:t>
                      </a:r>
                      <a:endParaRPr kumimoji="1" lang="en-US" altLang="ja-JP" sz="1100" dirty="0">
                        <a:solidFill>
                          <a:srgbClr val="FF0000"/>
                        </a:solidFill>
                        <a:latin typeface="+mj-ea"/>
                        <a:ea typeface="+mj-ea"/>
                      </a:endParaRPr>
                    </a:p>
                  </a:txBody>
                  <a:tcPr marL="36000" marR="36000" anchor="ctr"/>
                </a:tc>
                <a:extLst>
                  <a:ext uri="{0D108BD9-81ED-4DB2-BD59-A6C34878D82A}">
                    <a16:rowId xmlns:a16="http://schemas.microsoft.com/office/drawing/2014/main" val="10001"/>
                  </a:ext>
                </a:extLst>
              </a:tr>
            </a:tbl>
          </a:graphicData>
        </a:graphic>
      </p:graphicFrame>
      <p:sp>
        <p:nvSpPr>
          <p:cNvPr id="25" name="下矢印 24"/>
          <p:cNvSpPr/>
          <p:nvPr/>
        </p:nvSpPr>
        <p:spPr>
          <a:xfrm>
            <a:off x="2979351" y="2544039"/>
            <a:ext cx="648072" cy="461665"/>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graphicFrame>
        <p:nvGraphicFramePr>
          <p:cNvPr id="26" name="表 25"/>
          <p:cNvGraphicFramePr>
            <a:graphicFrameLocks noGrp="1"/>
          </p:cNvGraphicFramePr>
          <p:nvPr>
            <p:extLst/>
          </p:nvPr>
        </p:nvGraphicFramePr>
        <p:xfrm>
          <a:off x="496403" y="1148518"/>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t>○○商品の</a:t>
                      </a:r>
                      <a:endParaRPr kumimoji="1" lang="en-US" altLang="ja-JP" sz="1100" dirty="0"/>
                    </a:p>
                    <a:p>
                      <a:pPr algn="ctr"/>
                      <a:r>
                        <a:rPr kumimoji="1" lang="ja-JP" altLang="en-US" sz="1100" dirty="0"/>
                        <a:t>売上拡大</a:t>
                      </a:r>
                    </a:p>
                  </a:txBody>
                  <a:tcPr anchor="ctr">
                    <a:noFill/>
                  </a:tcPr>
                </a:tc>
                <a:tc>
                  <a:txBody>
                    <a:bodyPr/>
                    <a:lstStyle/>
                    <a:p>
                      <a:pPr algn="ctr"/>
                      <a:r>
                        <a:rPr kumimoji="1" lang="ja-JP" altLang="en-US" sz="1100" dirty="0">
                          <a:latin typeface="+mj-ea"/>
                          <a:ea typeface="+mj-ea"/>
                        </a:rPr>
                        <a:t>○○商品の</a:t>
                      </a:r>
                      <a:endParaRPr kumimoji="1" lang="en-US" altLang="ja-JP" sz="1100" dirty="0">
                        <a:latin typeface="+mj-ea"/>
                        <a:ea typeface="+mj-ea"/>
                      </a:endParaRPr>
                    </a:p>
                    <a:p>
                      <a:pPr algn="ctr"/>
                      <a:r>
                        <a:rPr kumimoji="1" lang="ja-JP" altLang="en-US" sz="1100" dirty="0">
                          <a:latin typeface="+mj-ea"/>
                          <a:ea typeface="+mj-ea"/>
                        </a:rPr>
                        <a:t>売上高</a:t>
                      </a:r>
                      <a:endParaRPr kumimoji="1" lang="en-US" altLang="ja-JP" sz="1100" dirty="0">
                        <a:latin typeface="+mj-ea"/>
                        <a:ea typeface="+mj-ea"/>
                      </a:endParaRPr>
                    </a:p>
                    <a:p>
                      <a:pPr algn="ctr"/>
                      <a:r>
                        <a:rPr kumimoji="1" lang="ja-JP" altLang="en-US" sz="1100" dirty="0">
                          <a:latin typeface="+mj-ea"/>
                          <a:ea typeface="+mj-ea"/>
                        </a:rPr>
                        <a:t>***百万円</a:t>
                      </a:r>
                    </a:p>
                  </a:txBody>
                  <a:tcPr anchor="ctr">
                    <a:noFill/>
                  </a:tcPr>
                </a:tc>
                <a:tc>
                  <a:txBody>
                    <a:bodyPr/>
                    <a:lstStyle/>
                    <a:p>
                      <a:r>
                        <a:rPr kumimoji="1" lang="ja-JP" altLang="en-US" sz="1100" dirty="0">
                          <a:solidFill>
                            <a:srgbClr val="FF0000"/>
                          </a:solidFill>
                        </a:rPr>
                        <a:t>①新規顧客リストの作成</a:t>
                      </a:r>
                      <a:endParaRPr kumimoji="1" lang="en-US" altLang="ja-JP" sz="1100" dirty="0">
                        <a:solidFill>
                          <a:srgbClr val="FF0000"/>
                        </a:solidFill>
                      </a:endParaRPr>
                    </a:p>
                    <a:p>
                      <a:r>
                        <a:rPr kumimoji="1" lang="ja-JP" altLang="en-US" sz="1100" dirty="0">
                          <a:solidFill>
                            <a:srgbClr val="FF0000"/>
                          </a:solidFill>
                        </a:rPr>
                        <a:t>②定期的な既存顧客の訪問</a:t>
                      </a:r>
                      <a:endParaRPr kumimoji="1" lang="en-US" altLang="ja-JP" sz="1100" dirty="0">
                        <a:solidFill>
                          <a:srgbClr val="FF0000"/>
                        </a:solidFill>
                      </a:endParaRPr>
                    </a:p>
                    <a:p>
                      <a:r>
                        <a:rPr kumimoji="1" lang="ja-JP" altLang="en-US" sz="1100" dirty="0">
                          <a:solidFill>
                            <a:srgbClr val="FF0000"/>
                          </a:solidFill>
                        </a:rPr>
                        <a:t>③重点折衝先リストの作成</a:t>
                      </a:r>
                      <a:endParaRPr kumimoji="1" lang="en-US" altLang="ja-JP" sz="1100" dirty="0">
                        <a:solidFill>
                          <a:srgbClr val="FF0000"/>
                        </a:solidFill>
                      </a:endParaRPr>
                    </a:p>
                    <a:p>
                      <a:r>
                        <a:rPr kumimoji="1" lang="ja-JP" altLang="en-US" sz="1100" dirty="0">
                          <a:solidFill>
                            <a:srgbClr val="FF0000"/>
                          </a:solidFill>
                        </a:rPr>
                        <a:t>④月１回の進捗管理の実施</a:t>
                      </a:r>
                      <a:endParaRPr kumimoji="1" lang="en-US" altLang="ja-JP" sz="1100" dirty="0">
                        <a:solidFill>
                          <a:srgbClr val="FF0000"/>
                        </a:solidFill>
                      </a:endParaRPr>
                    </a:p>
                    <a:p>
                      <a:r>
                        <a:rPr kumimoji="1" lang="ja-JP" altLang="en-US" sz="1100" dirty="0">
                          <a:solidFill>
                            <a:srgbClr val="FF0000"/>
                          </a:solidFill>
                        </a:rPr>
                        <a:t>⑤月１回の上司報告の実施</a:t>
                      </a:r>
                      <a:endParaRPr kumimoji="1" lang="en-US" altLang="ja-JP" sz="1100" dirty="0">
                        <a:solidFill>
                          <a:srgbClr val="FF0000"/>
                        </a:solidFill>
                      </a:endParaRPr>
                    </a:p>
                  </a:txBody>
                  <a:tcPr anchor="ctr"/>
                </a:tc>
                <a:extLst>
                  <a:ext uri="{0D108BD9-81ED-4DB2-BD59-A6C34878D82A}">
                    <a16:rowId xmlns:a16="http://schemas.microsoft.com/office/drawing/2014/main" val="10001"/>
                  </a:ext>
                </a:extLst>
              </a:tr>
            </a:tbl>
          </a:graphicData>
        </a:graphic>
      </p:graphicFrame>
      <p:sp>
        <p:nvSpPr>
          <p:cNvPr id="27" name="テキスト ボックス 26"/>
          <p:cNvSpPr txBox="1"/>
          <p:nvPr/>
        </p:nvSpPr>
        <p:spPr>
          <a:xfrm>
            <a:off x="293696" y="840404"/>
            <a:ext cx="6247033" cy="276999"/>
          </a:xfrm>
          <a:prstGeom prst="rect">
            <a:avLst/>
          </a:prstGeom>
          <a:noFill/>
        </p:spPr>
        <p:txBody>
          <a:bodyPr wrap="square" rtlCol="0">
            <a:spAutoFit/>
          </a:bodyPr>
          <a:lstStyle/>
          <a:p>
            <a:pPr indent="84138" eaLnBrk="1" hangingPunct="1">
              <a:spcBef>
                <a:spcPts val="600"/>
              </a:spcBef>
            </a:pPr>
            <a:r>
              <a:rPr lang="ja-JP" altLang="en-US" sz="1200" dirty="0"/>
              <a:t>■悪い事例と改善方法</a:t>
            </a:r>
            <a:r>
              <a:rPr lang="en-US" altLang="ja-JP" sz="1200" dirty="0"/>
              <a:t>3</a:t>
            </a:r>
            <a:r>
              <a:rPr lang="ja-JP" altLang="en-US" sz="1200" dirty="0"/>
              <a:t>（達成実行策があいまいなケース（定量目標））</a:t>
            </a:r>
          </a:p>
        </p:txBody>
      </p:sp>
      <p:sp>
        <p:nvSpPr>
          <p:cNvPr id="28" name="テキスト ボックス 27"/>
          <p:cNvSpPr txBox="1"/>
          <p:nvPr/>
        </p:nvSpPr>
        <p:spPr>
          <a:xfrm>
            <a:off x="857136" y="2544039"/>
            <a:ext cx="5668209" cy="830997"/>
          </a:xfrm>
          <a:prstGeom prst="rect">
            <a:avLst/>
          </a:prstGeom>
          <a:noFill/>
        </p:spPr>
        <p:txBody>
          <a:bodyPr wrap="square" rtlCol="0">
            <a:spAutoFit/>
          </a:bodyPr>
          <a:lstStyle/>
          <a:p>
            <a:pPr eaLnBrk="1" hangingPunct="1">
              <a:spcBef>
                <a:spcPts val="600"/>
              </a:spcBef>
            </a:pPr>
            <a:r>
              <a:rPr lang="ja-JP" altLang="en-US" sz="1200" dirty="0"/>
              <a:t>達成基準を実現するための「達成実行策」になっていません。見極め方として、達成基準が変わっても「達成実行策」が変わらないようであれば適切な「達成実行策」とはいえません。営業に関する目標であれば、具体的な商品名・顧客名などを入れるとよいでしょう。</a:t>
            </a:r>
          </a:p>
        </p:txBody>
      </p:sp>
      <p:graphicFrame>
        <p:nvGraphicFramePr>
          <p:cNvPr id="29" name="表 28"/>
          <p:cNvGraphicFramePr>
            <a:graphicFrameLocks noGrp="1"/>
          </p:cNvGraphicFramePr>
          <p:nvPr>
            <p:extLst/>
          </p:nvPr>
        </p:nvGraphicFramePr>
        <p:xfrm>
          <a:off x="496403" y="3504700"/>
          <a:ext cx="6007581" cy="1304284"/>
        </p:xfrm>
        <a:graphic>
          <a:graphicData uri="http://schemas.openxmlformats.org/drawingml/2006/table">
            <a:tbl>
              <a:tblPr firstRow="1" bandRow="1">
                <a:tableStyleId>{5940675A-B579-460E-94D1-54222C63F5DA}</a:tableStyleId>
              </a:tblPr>
              <a:tblGrid>
                <a:gridCol w="1310348">
                  <a:extLst>
                    <a:ext uri="{9D8B030D-6E8A-4147-A177-3AD203B41FA5}">
                      <a16:colId xmlns:a16="http://schemas.microsoft.com/office/drawing/2014/main" val="20000"/>
                    </a:ext>
                  </a:extLst>
                </a:gridCol>
                <a:gridCol w="1310348">
                  <a:extLst>
                    <a:ext uri="{9D8B030D-6E8A-4147-A177-3AD203B41FA5}">
                      <a16:colId xmlns:a16="http://schemas.microsoft.com/office/drawing/2014/main" val="20001"/>
                    </a:ext>
                  </a:extLst>
                </a:gridCol>
                <a:gridCol w="3386885">
                  <a:extLst>
                    <a:ext uri="{9D8B030D-6E8A-4147-A177-3AD203B41FA5}">
                      <a16:colId xmlns:a16="http://schemas.microsoft.com/office/drawing/2014/main" val="20002"/>
                    </a:ext>
                  </a:extLst>
                </a:gridCol>
              </a:tblGrid>
              <a:tr h="144791">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sz="1100" dirty="0"/>
                        <a:t>目標項目</a:t>
                      </a:r>
                    </a:p>
                  </a:txBody>
                  <a:tcPr anchor="ctr">
                    <a:solidFill>
                      <a:schemeClr val="tx2">
                        <a:lumMod val="20000"/>
                        <a:lumOff val="80000"/>
                      </a:schemeClr>
                    </a:solidFill>
                  </a:tcPr>
                </a:tc>
                <a:tc>
                  <a:txBody>
                    <a:bodyPr/>
                    <a:lstStyle/>
                    <a:p>
                      <a:pPr algn="ctr"/>
                      <a:r>
                        <a:rPr kumimoji="1" lang="ja-JP" altLang="en-US" sz="1100" dirty="0"/>
                        <a:t>達成基準</a:t>
                      </a:r>
                    </a:p>
                  </a:txBody>
                  <a:tcPr anchor="ctr">
                    <a:solidFill>
                      <a:schemeClr val="tx2">
                        <a:lumMod val="20000"/>
                        <a:lumOff val="80000"/>
                      </a:schemeClr>
                    </a:solidFill>
                  </a:tcPr>
                </a:tc>
                <a:tc>
                  <a:txBody>
                    <a:bodyPr/>
                    <a:lstStyle/>
                    <a:p>
                      <a:pPr algn="ctr"/>
                      <a:r>
                        <a:rPr kumimoji="1" lang="ja-JP" altLang="en-US" sz="1100" dirty="0"/>
                        <a:t>達成実行策</a:t>
                      </a:r>
                    </a:p>
                  </a:txBody>
                  <a:tcPr anchor="ctr">
                    <a:solidFill>
                      <a:schemeClr val="tx2">
                        <a:lumMod val="20000"/>
                        <a:lumOff val="80000"/>
                      </a:schemeClr>
                    </a:solidFill>
                  </a:tcPr>
                </a:tc>
                <a:extLst>
                  <a:ext uri="{0D108BD9-81ED-4DB2-BD59-A6C34878D82A}">
                    <a16:rowId xmlns:a16="http://schemas.microsoft.com/office/drawing/2014/main" val="10000"/>
                  </a:ext>
                </a:extLst>
              </a:tr>
              <a:tr h="1045204">
                <a:tc>
                  <a:txBody>
                    <a:bodyPr/>
                    <a:lstStyle/>
                    <a:p>
                      <a:pPr algn="ctr"/>
                      <a:r>
                        <a:rPr kumimoji="1" lang="ja-JP" altLang="en-US" sz="1100" dirty="0"/>
                        <a:t>○○商品の</a:t>
                      </a:r>
                      <a:endParaRPr kumimoji="1" lang="en-US" altLang="ja-JP" sz="1100" dirty="0"/>
                    </a:p>
                    <a:p>
                      <a:pPr algn="ctr"/>
                      <a:r>
                        <a:rPr kumimoji="1" lang="ja-JP" altLang="en-US" sz="1100" dirty="0"/>
                        <a:t>売上拡大</a:t>
                      </a:r>
                    </a:p>
                  </a:txBody>
                  <a:tcPr anchor="ctr">
                    <a:noFill/>
                  </a:tcPr>
                </a:tc>
                <a:tc>
                  <a:txBody>
                    <a:bodyPr/>
                    <a:lstStyle/>
                    <a:p>
                      <a:pPr algn="ctr"/>
                      <a:r>
                        <a:rPr kumimoji="1" lang="ja-JP" altLang="en-US" sz="1100" dirty="0"/>
                        <a:t>○○商品の</a:t>
                      </a:r>
                      <a:endParaRPr kumimoji="1" lang="en-US" altLang="ja-JP" sz="1100" dirty="0"/>
                    </a:p>
                    <a:p>
                      <a:pPr algn="ctr"/>
                      <a:r>
                        <a:rPr kumimoji="1" lang="ja-JP" altLang="en-US" sz="1100" dirty="0"/>
                        <a:t>売上高</a:t>
                      </a:r>
                      <a:endParaRPr kumimoji="1" lang="en-US" altLang="ja-JP" sz="1100" dirty="0"/>
                    </a:p>
                    <a:p>
                      <a:pPr algn="ctr"/>
                      <a:r>
                        <a:rPr kumimoji="1" lang="ja-JP" altLang="en-US" sz="1100" dirty="0"/>
                        <a:t>***百万円</a:t>
                      </a:r>
                    </a:p>
                  </a:txBody>
                  <a:tcPr anchor="ctr">
                    <a:noFill/>
                  </a:tcPr>
                </a:tc>
                <a:tc>
                  <a:txBody>
                    <a:bodyPr/>
                    <a:lstStyle/>
                    <a:p>
                      <a:r>
                        <a:rPr kumimoji="1" lang="ja-JP" altLang="en-US" sz="1100" dirty="0">
                          <a:solidFill>
                            <a:srgbClr val="FF0000"/>
                          </a:solidFill>
                        </a:rPr>
                        <a:t>①新規として○○業界を狙う</a:t>
                      </a:r>
                      <a:endParaRPr kumimoji="1" lang="en-US" altLang="ja-JP" sz="1100" dirty="0">
                        <a:solidFill>
                          <a:srgbClr val="FF0000"/>
                        </a:solidFill>
                      </a:endParaRPr>
                    </a:p>
                    <a:p>
                      <a:r>
                        <a:rPr kumimoji="1" lang="ja-JP" altLang="en-US" sz="1100" dirty="0">
                          <a:solidFill>
                            <a:srgbClr val="FF0000"/>
                          </a:solidFill>
                        </a:rPr>
                        <a:t>②○○商品の導入効果が分かるパンフレットを作成</a:t>
                      </a:r>
                      <a:endParaRPr kumimoji="1" lang="en-US" altLang="ja-JP" sz="1100" dirty="0">
                        <a:solidFill>
                          <a:srgbClr val="FF0000"/>
                        </a:solidFill>
                      </a:endParaRPr>
                    </a:p>
                    <a:p>
                      <a:r>
                        <a:rPr kumimoji="1" lang="ja-JP" altLang="en-US" sz="1100" dirty="0">
                          <a:solidFill>
                            <a:srgbClr val="FF0000"/>
                          </a:solidFill>
                        </a:rPr>
                        <a:t>③流通施策として、○○代理店の起用を検討</a:t>
                      </a:r>
                      <a:endParaRPr kumimoji="1" lang="en-US" altLang="ja-JP" sz="1100" dirty="0">
                        <a:solidFill>
                          <a:srgbClr val="FF0000"/>
                        </a:solidFill>
                      </a:endParaRPr>
                    </a:p>
                    <a:p>
                      <a:r>
                        <a:rPr kumimoji="1" lang="ja-JP" altLang="en-US" sz="1100" dirty="0">
                          <a:solidFill>
                            <a:srgbClr val="FF0000"/>
                          </a:solidFill>
                        </a:rPr>
                        <a:t>④</a:t>
                      </a:r>
                      <a:r>
                        <a:rPr kumimoji="1" lang="en-US" altLang="ja-JP" sz="1100" dirty="0">
                          <a:solidFill>
                            <a:srgbClr val="FF0000"/>
                          </a:solidFill>
                        </a:rPr>
                        <a:t>WEB</a:t>
                      </a:r>
                      <a:r>
                        <a:rPr kumimoji="1" lang="ja-JP" altLang="en-US" sz="1100" dirty="0">
                          <a:solidFill>
                            <a:srgbClr val="FF0000"/>
                          </a:solidFill>
                        </a:rPr>
                        <a:t>マーケティングとして、新たに○○を活用する</a:t>
                      </a:r>
                      <a:endParaRPr kumimoji="1" lang="en-US" altLang="ja-JP" sz="1100" dirty="0">
                        <a:solidFill>
                          <a:srgbClr val="FF0000"/>
                        </a:solidFill>
                      </a:endParaRPr>
                    </a:p>
                  </a:txBody>
                  <a:tcPr anchor="ctr"/>
                </a:tc>
                <a:extLst>
                  <a:ext uri="{0D108BD9-81ED-4DB2-BD59-A6C34878D82A}">
                    <a16:rowId xmlns:a16="http://schemas.microsoft.com/office/drawing/2014/main" val="10001"/>
                  </a:ext>
                </a:extLst>
              </a:tr>
            </a:tbl>
          </a:graphicData>
        </a:graphic>
      </p:graphicFrame>
      <p:pic>
        <p:nvPicPr>
          <p:cNvPr id="30" name="図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291" y="2648744"/>
            <a:ext cx="387858" cy="387858"/>
          </a:xfrm>
          <a:prstGeom prst="rect">
            <a:avLst/>
          </a:prstGeom>
        </p:spPr>
      </p:pic>
      <p:pic>
        <p:nvPicPr>
          <p:cNvPr id="31" name="図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862" y="7013414"/>
            <a:ext cx="387858" cy="387858"/>
          </a:xfrm>
          <a:prstGeom prst="rect">
            <a:avLst/>
          </a:prstGeom>
        </p:spPr>
      </p:pic>
    </p:spTree>
    <p:extLst>
      <p:ext uri="{BB962C8B-B14F-4D97-AF65-F5344CB8AC3E}">
        <p14:creationId xmlns:p14="http://schemas.microsoft.com/office/powerpoint/2010/main" val="3427901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28465"/>
            <a:ext cx="6858000" cy="335082"/>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達成実行策の描き方①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260648" y="3224808"/>
            <a:ext cx="5177170" cy="344488"/>
            <a:chOff x="188640" y="2643191"/>
            <a:chExt cx="6083921" cy="344488"/>
          </a:xfrm>
        </p:grpSpPr>
        <p:sp>
          <p:nvSpPr>
            <p:cNvPr id="30" name="正方形/長方形 29"/>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問題解決のフレームワーク</a:t>
              </a:r>
            </a:p>
          </p:txBody>
        </p:sp>
      </p:grpSp>
      <p:sp>
        <p:nvSpPr>
          <p:cNvPr id="36" name="テキスト ボックス 35"/>
          <p:cNvSpPr txBox="1"/>
          <p:nvPr/>
        </p:nvSpPr>
        <p:spPr>
          <a:xfrm>
            <a:off x="293696" y="3555231"/>
            <a:ext cx="6247033" cy="461665"/>
          </a:xfrm>
          <a:prstGeom prst="rect">
            <a:avLst/>
          </a:prstGeom>
          <a:noFill/>
        </p:spPr>
        <p:txBody>
          <a:bodyPr wrap="square" rtlCol="0">
            <a:spAutoFit/>
          </a:bodyPr>
          <a:lstStyle/>
          <a:p>
            <a:pPr indent="84138" eaLnBrk="1" hangingPunct="1">
              <a:spcBef>
                <a:spcPts val="600"/>
              </a:spcBef>
            </a:pPr>
            <a:r>
              <a:rPr lang="ja-JP" altLang="en-US" sz="1200" dirty="0">
                <a:solidFill>
                  <a:srgbClr val="FF0000"/>
                </a:solidFill>
              </a:rPr>
              <a:t>問題解決のフレームワークを使って、達成基準を達成するための達成実行策にブレイクダウン</a:t>
            </a:r>
            <a:r>
              <a:rPr lang="ja-JP" altLang="en-US" sz="1200" dirty="0"/>
              <a:t>する方法をお伝えします。下記のステップで考えることにより、達成実行策が導き出されます。</a:t>
            </a:r>
          </a:p>
        </p:txBody>
      </p:sp>
      <p:sp>
        <p:nvSpPr>
          <p:cNvPr id="14" name="テキスト ボックス 13"/>
          <p:cNvSpPr txBox="1"/>
          <p:nvPr/>
        </p:nvSpPr>
        <p:spPr>
          <a:xfrm>
            <a:off x="981075" y="704850"/>
            <a:ext cx="5543550" cy="646331"/>
          </a:xfrm>
          <a:prstGeom prst="rect">
            <a:avLst/>
          </a:prstGeom>
          <a:noFill/>
        </p:spPr>
        <p:txBody>
          <a:bodyPr wrap="square" rtlCol="0">
            <a:spAutoFit/>
          </a:bodyPr>
          <a:lstStyle/>
          <a:p>
            <a:pPr eaLnBrk="1" hangingPunct="1"/>
            <a:r>
              <a:rPr lang="ja-JP" altLang="en-US" sz="1200" dirty="0"/>
              <a:t>達成実行策を描くために、問題解決のフレームワークを学びます。課題設定型の問題解決が必要とされる場合に有効なフレームワークなので、是非考え方を身につけてください。</a:t>
            </a:r>
          </a:p>
        </p:txBody>
      </p:sp>
      <p:pic>
        <p:nvPicPr>
          <p:cNvPr id="15" name="図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475" y="715613"/>
            <a:ext cx="592472" cy="592472"/>
          </a:xfrm>
          <a:prstGeom prst="rect">
            <a:avLst/>
          </a:prstGeom>
        </p:spPr>
      </p:pic>
      <p:sp>
        <p:nvSpPr>
          <p:cNvPr id="16" name="テキスト ボックス 15"/>
          <p:cNvSpPr txBox="1"/>
          <p:nvPr/>
        </p:nvSpPr>
        <p:spPr>
          <a:xfrm>
            <a:off x="509731" y="4186497"/>
            <a:ext cx="5814961" cy="1246495"/>
          </a:xfrm>
          <a:prstGeom prst="rect">
            <a:avLst/>
          </a:prstGeom>
          <a:solidFill>
            <a:schemeClr val="accent1">
              <a:lumMod val="20000"/>
              <a:lumOff val="80000"/>
            </a:schemeClr>
          </a:solidFill>
        </p:spPr>
        <p:txBody>
          <a:bodyPr wrap="square" rtlCol="0">
            <a:spAutoFit/>
          </a:bodyPr>
          <a:lstStyle/>
          <a:p>
            <a:pPr indent="84138" eaLnBrk="1" hangingPunct="1">
              <a:spcBef>
                <a:spcPts val="600"/>
              </a:spcBef>
            </a:pPr>
            <a:r>
              <a:rPr lang="en-US" altLang="ja-JP" sz="1100" dirty="0"/>
              <a:t>Step1:</a:t>
            </a:r>
            <a:r>
              <a:rPr lang="ja-JP" altLang="en-US" sz="1100" dirty="0">
                <a:solidFill>
                  <a:srgbClr val="FF0000"/>
                </a:solidFill>
              </a:rPr>
              <a:t>ありたい姿を考える	</a:t>
            </a:r>
            <a:r>
              <a:rPr lang="en-US" altLang="ja-JP" sz="1100" dirty="0"/>
              <a:t>		……【</a:t>
            </a:r>
            <a:r>
              <a:rPr lang="ja-JP" altLang="en-US" sz="1100" dirty="0"/>
              <a:t>指標・目標値・期間</a:t>
            </a:r>
            <a:r>
              <a:rPr lang="en-US" altLang="ja-JP" sz="1100" dirty="0"/>
              <a:t>】</a:t>
            </a:r>
          </a:p>
          <a:p>
            <a:pPr indent="84138" eaLnBrk="1" hangingPunct="1">
              <a:spcBef>
                <a:spcPts val="600"/>
              </a:spcBef>
            </a:pPr>
            <a:r>
              <a:rPr lang="en-US" altLang="ja-JP" sz="1100" dirty="0"/>
              <a:t>Step2:</a:t>
            </a:r>
            <a:r>
              <a:rPr lang="ja-JP" altLang="en-US" sz="1100" dirty="0">
                <a:solidFill>
                  <a:srgbClr val="FF0000"/>
                </a:solidFill>
              </a:rPr>
              <a:t>ありたい姿に対して現状を把握する	</a:t>
            </a:r>
            <a:r>
              <a:rPr lang="en-US" altLang="ja-JP" sz="1100" dirty="0">
                <a:solidFill>
                  <a:srgbClr val="FF0000"/>
                </a:solidFill>
              </a:rPr>
              <a:t>	</a:t>
            </a:r>
            <a:r>
              <a:rPr lang="en-US" altLang="ja-JP" sz="1100" dirty="0"/>
              <a:t>……【</a:t>
            </a:r>
            <a:r>
              <a:rPr lang="ja-JP" altLang="en-US" sz="1100" dirty="0"/>
              <a:t>指標・現状・期間</a:t>
            </a:r>
            <a:r>
              <a:rPr lang="en-US" altLang="ja-JP" sz="1100" dirty="0"/>
              <a:t>】</a:t>
            </a:r>
          </a:p>
          <a:p>
            <a:pPr indent="84138" eaLnBrk="1" hangingPunct="1">
              <a:spcBef>
                <a:spcPts val="600"/>
              </a:spcBef>
            </a:pPr>
            <a:r>
              <a:rPr lang="en-US" altLang="ja-JP" sz="1100" dirty="0"/>
              <a:t>Step3:</a:t>
            </a:r>
            <a:r>
              <a:rPr lang="ja-JP" altLang="en-US" sz="1100" dirty="0">
                <a:solidFill>
                  <a:srgbClr val="FF0000"/>
                </a:solidFill>
              </a:rPr>
              <a:t>現状のままいくとどうなるか成り行きを考える</a:t>
            </a:r>
            <a:r>
              <a:rPr lang="ja-JP" altLang="en-US" sz="1100" dirty="0"/>
              <a:t>	</a:t>
            </a:r>
            <a:r>
              <a:rPr lang="en-US" altLang="ja-JP" sz="1100" dirty="0"/>
              <a:t>……【</a:t>
            </a:r>
            <a:r>
              <a:rPr lang="ja-JP" altLang="en-US" sz="1100" dirty="0"/>
              <a:t>指標・成り行き・期間</a:t>
            </a:r>
            <a:r>
              <a:rPr lang="en-US" altLang="ja-JP" sz="1100" dirty="0"/>
              <a:t>】</a:t>
            </a:r>
          </a:p>
          <a:p>
            <a:pPr indent="84138" eaLnBrk="1" hangingPunct="1">
              <a:spcBef>
                <a:spcPts val="600"/>
              </a:spcBef>
            </a:pPr>
            <a:r>
              <a:rPr lang="en-US" altLang="ja-JP" sz="1100" dirty="0"/>
              <a:t>Step4:</a:t>
            </a:r>
            <a:r>
              <a:rPr lang="ja-JP" altLang="en-US" sz="1100" dirty="0">
                <a:solidFill>
                  <a:srgbClr val="FF0000"/>
                </a:solidFill>
              </a:rPr>
              <a:t>ありたい姿と成り行きのギャップを明確にする</a:t>
            </a:r>
            <a:r>
              <a:rPr lang="en-US" altLang="ja-JP" sz="1100" dirty="0">
                <a:solidFill>
                  <a:srgbClr val="FF0000"/>
                </a:solidFill>
              </a:rPr>
              <a:t>	</a:t>
            </a:r>
            <a:r>
              <a:rPr lang="en-US" altLang="ja-JP" sz="1100" dirty="0"/>
              <a:t>……【</a:t>
            </a:r>
            <a:r>
              <a:rPr lang="ja-JP" altLang="en-US" sz="1100" dirty="0"/>
              <a:t>指標・ギャップ</a:t>
            </a:r>
            <a:r>
              <a:rPr lang="en-US" altLang="ja-JP" sz="1100" dirty="0"/>
              <a:t>】</a:t>
            </a:r>
          </a:p>
          <a:p>
            <a:pPr indent="84138" eaLnBrk="1" hangingPunct="1">
              <a:spcBef>
                <a:spcPts val="600"/>
              </a:spcBef>
            </a:pPr>
            <a:r>
              <a:rPr lang="en-US" altLang="ja-JP" sz="1100" dirty="0"/>
              <a:t>Step5:</a:t>
            </a:r>
            <a:r>
              <a:rPr lang="ja-JP" altLang="en-US" sz="1100" dirty="0">
                <a:solidFill>
                  <a:srgbClr val="FF0000"/>
                </a:solidFill>
              </a:rPr>
              <a:t>ギャップを埋める達成実行策を考える	</a:t>
            </a:r>
            <a:r>
              <a:rPr lang="en-US" altLang="ja-JP" sz="1100" dirty="0"/>
              <a:t>	……【</a:t>
            </a:r>
            <a:r>
              <a:rPr lang="ja-JP" altLang="en-US" sz="1100" dirty="0"/>
              <a:t>達成実行策・効果</a:t>
            </a:r>
            <a:r>
              <a:rPr lang="en-US" altLang="ja-JP" sz="1100" dirty="0"/>
              <a:t>】</a:t>
            </a:r>
          </a:p>
        </p:txBody>
      </p:sp>
      <p:grpSp>
        <p:nvGrpSpPr>
          <p:cNvPr id="21" name="グループ化 20"/>
          <p:cNvGrpSpPr/>
          <p:nvPr/>
        </p:nvGrpSpPr>
        <p:grpSpPr>
          <a:xfrm>
            <a:off x="260648" y="1496616"/>
            <a:ext cx="5177170" cy="344488"/>
            <a:chOff x="188640" y="2643191"/>
            <a:chExt cx="6083921" cy="344488"/>
          </a:xfrm>
        </p:grpSpPr>
        <p:sp>
          <p:nvSpPr>
            <p:cNvPr id="22" name="正方形/長方形 21"/>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達成実行策を描くことの大切さ</a:t>
              </a:r>
            </a:p>
          </p:txBody>
        </p:sp>
      </p:grpSp>
      <p:pic>
        <p:nvPicPr>
          <p:cNvPr id="28" name="図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375" y="7978620"/>
            <a:ext cx="592097" cy="592097"/>
          </a:xfrm>
          <a:prstGeom prst="rect">
            <a:avLst/>
          </a:prstGeom>
        </p:spPr>
      </p:pic>
      <p:sp>
        <p:nvSpPr>
          <p:cNvPr id="31" name="テキスト ボックス 30"/>
          <p:cNvSpPr txBox="1"/>
          <p:nvPr/>
        </p:nvSpPr>
        <p:spPr>
          <a:xfrm>
            <a:off x="1006586" y="7893423"/>
            <a:ext cx="5534143" cy="1261884"/>
          </a:xfrm>
          <a:prstGeom prst="rect">
            <a:avLst/>
          </a:prstGeom>
          <a:noFill/>
        </p:spPr>
        <p:txBody>
          <a:bodyPr wrap="square" rtlCol="0">
            <a:spAutoFit/>
          </a:bodyPr>
          <a:lstStyle/>
          <a:p>
            <a:pPr marL="95250" indent="-95250" eaLnBrk="1" hangingPunct="1">
              <a:spcBef>
                <a:spcPts val="600"/>
              </a:spcBef>
            </a:pPr>
            <a:r>
              <a:rPr lang="ja-JP" altLang="en-US" sz="1100" dirty="0"/>
              <a:t>①売上高を例にとると、環境が厳しいと「成り行き」は「現状」より減少します。一方で、対策を打ってあると「成り行き」は「現状」より増加する可能性が高まります。</a:t>
            </a:r>
            <a:endParaRPr lang="en-US" altLang="ja-JP" sz="1100" dirty="0"/>
          </a:p>
          <a:p>
            <a:pPr marL="95250" indent="-95250" eaLnBrk="1" hangingPunct="1">
              <a:spcBef>
                <a:spcPts val="600"/>
              </a:spcBef>
            </a:pPr>
            <a:r>
              <a:rPr lang="ja-JP" altLang="en-US" sz="1100" dirty="0"/>
              <a:t>②達成実行策には、必ずそれを実行したときの効果も考えてください。進捗管理は、達成実行策の実行とその効果の両面から行います。</a:t>
            </a:r>
            <a:endParaRPr lang="en-US" altLang="ja-JP" sz="1100" dirty="0"/>
          </a:p>
          <a:p>
            <a:pPr marL="95250" indent="-95250" eaLnBrk="1" hangingPunct="1">
              <a:spcBef>
                <a:spcPts val="600"/>
              </a:spcBef>
            </a:pPr>
            <a:r>
              <a:rPr lang="ja-JP" altLang="en-US" sz="1100" dirty="0"/>
              <a:t>③達成実行策は仮説なので、実行して必ず効果が出るわけではありません。できれば、ギャップを埋める</a:t>
            </a:r>
            <a:r>
              <a:rPr lang="en-US" altLang="ja-JP" sz="1100" dirty="0"/>
              <a:t>1.5</a:t>
            </a:r>
            <a:r>
              <a:rPr lang="ja-JP" altLang="en-US" sz="1100" dirty="0"/>
              <a:t>倍ぐらいの達成実行策を考えておくとよいでしょう。</a:t>
            </a:r>
            <a:endParaRPr lang="en-US" altLang="ja-JP" sz="1100" dirty="0"/>
          </a:p>
        </p:txBody>
      </p:sp>
      <p:pic>
        <p:nvPicPr>
          <p:cNvPr id="2" name="図 1"/>
          <p:cNvPicPr>
            <a:picLocks noChangeAspect="1"/>
          </p:cNvPicPr>
          <p:nvPr/>
        </p:nvPicPr>
        <p:blipFill>
          <a:blip r:embed="rId5"/>
          <a:stretch>
            <a:fillRect/>
          </a:stretch>
        </p:blipFill>
        <p:spPr>
          <a:xfrm>
            <a:off x="1196752" y="5601072"/>
            <a:ext cx="4392000" cy="2198989"/>
          </a:xfrm>
          <a:prstGeom prst="rect">
            <a:avLst/>
          </a:prstGeom>
        </p:spPr>
      </p:pic>
      <p:sp>
        <p:nvSpPr>
          <p:cNvPr id="38" name="角丸四角形 37"/>
          <p:cNvSpPr/>
          <p:nvPr/>
        </p:nvSpPr>
        <p:spPr>
          <a:xfrm>
            <a:off x="332656" y="1892699"/>
            <a:ext cx="1563033" cy="1080042"/>
          </a:xfrm>
          <a:prstGeom prst="roundRect">
            <a:avLst>
              <a:gd name="adj" fmla="val 5907"/>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90000" tIns="36000" bIns="0" rtlCol="0" anchor="b"/>
          <a:lstStyle/>
          <a:p>
            <a:pPr algn="ctr">
              <a:spcBef>
                <a:spcPts val="600"/>
              </a:spcBef>
            </a:pPr>
            <a:r>
              <a:rPr lang="ja-JP" altLang="en-US" sz="1100" dirty="0">
                <a:solidFill>
                  <a:schemeClr val="tx1"/>
                </a:solidFill>
              </a:rPr>
              <a:t>達成実行策策定</a:t>
            </a:r>
            <a:endParaRPr kumimoji="1" lang="ja-JP" altLang="en-US" sz="1100" dirty="0">
              <a:solidFill>
                <a:schemeClr val="tx1"/>
              </a:solidFill>
            </a:endParaRPr>
          </a:p>
        </p:txBody>
      </p:sp>
      <p:sp>
        <p:nvSpPr>
          <p:cNvPr id="39" name="テキスト ボックス 38"/>
          <p:cNvSpPr txBox="1"/>
          <p:nvPr/>
        </p:nvSpPr>
        <p:spPr>
          <a:xfrm>
            <a:off x="2019562" y="2033771"/>
            <a:ext cx="4495656" cy="830997"/>
          </a:xfrm>
          <a:prstGeom prst="rect">
            <a:avLst/>
          </a:prstGeom>
          <a:noFill/>
        </p:spPr>
        <p:txBody>
          <a:bodyPr wrap="square" rtlCol="0">
            <a:spAutoFit/>
          </a:bodyPr>
          <a:lstStyle/>
          <a:p>
            <a:pPr eaLnBrk="1" hangingPunct="1"/>
            <a:r>
              <a:rPr lang="ja-JP" altLang="en-US" sz="1200" dirty="0"/>
              <a:t>評価シートを使って、</a:t>
            </a:r>
            <a:endParaRPr lang="en-US" altLang="ja-JP" sz="1200" dirty="0"/>
          </a:p>
          <a:p>
            <a:pPr eaLnBrk="1" hangingPunct="1"/>
            <a:r>
              <a:rPr lang="ja-JP" altLang="en-US" sz="1200" dirty="0"/>
              <a:t>上司が提示した期待役割・成長課題に基づいて、部下が達成実行策を考えます。</a:t>
            </a:r>
            <a:endParaRPr lang="en-US" altLang="ja-JP" sz="1200" dirty="0"/>
          </a:p>
          <a:p>
            <a:pPr eaLnBrk="1" hangingPunct="1"/>
            <a:r>
              <a:rPr lang="ja-JP" altLang="en-US" sz="1200" dirty="0">
                <a:solidFill>
                  <a:srgbClr val="FF0000"/>
                </a:solidFill>
              </a:rPr>
              <a:t>ここでは、達成実行策の描き方を学びます。</a:t>
            </a:r>
          </a:p>
        </p:txBody>
      </p:sp>
      <p:pic>
        <p:nvPicPr>
          <p:cNvPr id="37" name="図 36"/>
          <p:cNvPicPr>
            <a:picLocks noChangeAspect="1"/>
          </p:cNvPicPr>
          <p:nvPr/>
        </p:nvPicPr>
        <p:blipFill>
          <a:blip r:embed="rId6"/>
          <a:stretch>
            <a:fillRect/>
          </a:stretch>
        </p:blipFill>
        <p:spPr>
          <a:xfrm>
            <a:off x="566752" y="1818417"/>
            <a:ext cx="1260000" cy="1260048"/>
          </a:xfrm>
          <a:prstGeom prst="rect">
            <a:avLst/>
          </a:prstGeom>
        </p:spPr>
      </p:pic>
    </p:spTree>
    <p:extLst>
      <p:ext uri="{BB962C8B-B14F-4D97-AF65-F5344CB8AC3E}">
        <p14:creationId xmlns:p14="http://schemas.microsoft.com/office/powerpoint/2010/main" val="478397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4"/>
            <a:ext cx="6858000" cy="276418"/>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達成実行策の描き方②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21" name="グループ化 20"/>
          <p:cNvGrpSpPr/>
          <p:nvPr/>
        </p:nvGrpSpPr>
        <p:grpSpPr>
          <a:xfrm>
            <a:off x="260648" y="848544"/>
            <a:ext cx="5177170" cy="344488"/>
            <a:chOff x="188640" y="2643191"/>
            <a:chExt cx="6083921" cy="344488"/>
          </a:xfrm>
        </p:grpSpPr>
        <p:sp>
          <p:nvSpPr>
            <p:cNvPr id="22" name="正方形/長方形 21"/>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
            <p:cNvSpPr txBox="1">
              <a:spLocks noChangeArrowheads="1"/>
            </p:cNvSpPr>
            <p:nvPr/>
          </p:nvSpPr>
          <p:spPr>
            <a:xfrm>
              <a:off x="188640" y="2643191"/>
              <a:ext cx="5415666"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問題解決のフレームワークの事例</a:t>
              </a:r>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定量の目標設定</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grpSp>
      <p:grpSp>
        <p:nvGrpSpPr>
          <p:cNvPr id="24" name="グループ化 23"/>
          <p:cNvGrpSpPr/>
          <p:nvPr/>
        </p:nvGrpSpPr>
        <p:grpSpPr>
          <a:xfrm>
            <a:off x="188640" y="4434879"/>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5500286"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問題解決のフレームワークの事例</a:t>
              </a:r>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定性の目標設定</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grpSp>
      <p:sp>
        <p:nvSpPr>
          <p:cNvPr id="31" name="テキスト ボックス 30"/>
          <p:cNvSpPr txBox="1"/>
          <p:nvPr/>
        </p:nvSpPr>
        <p:spPr>
          <a:xfrm>
            <a:off x="293696" y="1208584"/>
            <a:ext cx="6247033" cy="461665"/>
          </a:xfrm>
          <a:prstGeom prst="rect">
            <a:avLst/>
          </a:prstGeom>
          <a:noFill/>
        </p:spPr>
        <p:txBody>
          <a:bodyPr wrap="square" rtlCol="0">
            <a:spAutoFit/>
          </a:bodyPr>
          <a:lstStyle/>
          <a:p>
            <a:pPr indent="84138" eaLnBrk="1" hangingPunct="1">
              <a:spcBef>
                <a:spcPts val="600"/>
              </a:spcBef>
            </a:pPr>
            <a:r>
              <a:rPr lang="ja-JP" altLang="en-US" sz="1200" dirty="0"/>
              <a:t>定量の目標設定の場合は、問題解決のトライアングルがそのまま使えるのでやりやすいと思います。「達成実行策」の効果を、できる限り具体化することがポイントです。</a:t>
            </a:r>
          </a:p>
        </p:txBody>
      </p:sp>
      <p:sp>
        <p:nvSpPr>
          <p:cNvPr id="32" name="テキスト ボックス 31"/>
          <p:cNvSpPr txBox="1"/>
          <p:nvPr/>
        </p:nvSpPr>
        <p:spPr>
          <a:xfrm>
            <a:off x="278311" y="4851375"/>
            <a:ext cx="6247033" cy="461665"/>
          </a:xfrm>
          <a:prstGeom prst="rect">
            <a:avLst/>
          </a:prstGeom>
          <a:noFill/>
        </p:spPr>
        <p:txBody>
          <a:bodyPr wrap="square" rtlCol="0">
            <a:spAutoFit/>
          </a:bodyPr>
          <a:lstStyle/>
          <a:p>
            <a:pPr indent="84138" eaLnBrk="1" hangingPunct="1">
              <a:spcBef>
                <a:spcPts val="600"/>
              </a:spcBef>
            </a:pPr>
            <a:r>
              <a:rPr lang="ja-JP" altLang="en-US" sz="1200" dirty="0"/>
              <a:t>定性の目標設定の場合は、達成実行策＝仕事の進め方と捉えてください。「ありたい姿」をできる限り具体的に描くことがポイントです。</a:t>
            </a:r>
          </a:p>
        </p:txBody>
      </p:sp>
      <p:pic>
        <p:nvPicPr>
          <p:cNvPr id="33" name="図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5" y="8021214"/>
            <a:ext cx="592097" cy="592097"/>
          </a:xfrm>
          <a:prstGeom prst="rect">
            <a:avLst/>
          </a:prstGeom>
        </p:spPr>
      </p:pic>
      <p:sp>
        <p:nvSpPr>
          <p:cNvPr id="34" name="テキスト ボックス 33"/>
          <p:cNvSpPr txBox="1"/>
          <p:nvPr/>
        </p:nvSpPr>
        <p:spPr>
          <a:xfrm>
            <a:off x="981074" y="7977336"/>
            <a:ext cx="5543551" cy="1323439"/>
          </a:xfrm>
          <a:prstGeom prst="rect">
            <a:avLst/>
          </a:prstGeom>
          <a:noFill/>
        </p:spPr>
        <p:txBody>
          <a:bodyPr wrap="square" rtlCol="0">
            <a:spAutoFit/>
          </a:bodyPr>
          <a:lstStyle/>
          <a:p>
            <a:pPr marL="95250" indent="-95250" eaLnBrk="1" hangingPunct="1">
              <a:spcBef>
                <a:spcPts val="600"/>
              </a:spcBef>
            </a:pPr>
            <a:r>
              <a:rPr lang="ja-JP" altLang="en-US" sz="1200" dirty="0"/>
              <a:t>問題解決のフレームワークの事例</a:t>
            </a:r>
            <a:r>
              <a:rPr lang="en-US" altLang="ja-JP" sz="1200" dirty="0"/>
              <a:t>(</a:t>
            </a:r>
            <a:r>
              <a:rPr lang="ja-JP" altLang="en-US" sz="1200" dirty="0"/>
              <a:t>定性の目標設定</a:t>
            </a:r>
            <a:r>
              <a:rPr lang="en-US" altLang="ja-JP" sz="1200" dirty="0"/>
              <a:t>)</a:t>
            </a:r>
            <a:r>
              <a:rPr lang="ja-JP" altLang="en-US" sz="1200" dirty="0"/>
              <a:t>について、</a:t>
            </a:r>
            <a:endParaRPr lang="en-US" altLang="ja-JP" sz="1200" dirty="0"/>
          </a:p>
          <a:p>
            <a:pPr marL="95250" indent="-95250" eaLnBrk="1" hangingPunct="1">
              <a:spcBef>
                <a:spcPts val="600"/>
              </a:spcBef>
            </a:pPr>
            <a:r>
              <a:rPr lang="ja-JP" altLang="en-US" sz="1200" dirty="0"/>
              <a:t>①</a:t>
            </a:r>
            <a:r>
              <a:rPr lang="en-US" altLang="ja-JP" sz="1200" dirty="0"/>
              <a:t>Step1</a:t>
            </a:r>
            <a:r>
              <a:rPr lang="ja-JP" altLang="en-US" sz="1200" dirty="0"/>
              <a:t>の「ありたい姿」をより具体的にすることがポイントです。</a:t>
            </a:r>
          </a:p>
          <a:p>
            <a:pPr marL="95250" indent="-95250" eaLnBrk="1" hangingPunct="1">
              <a:spcBef>
                <a:spcPts val="600"/>
              </a:spcBef>
            </a:pPr>
            <a:r>
              <a:rPr lang="ja-JP" altLang="en-US" sz="1200" dirty="0"/>
              <a:t>②</a:t>
            </a:r>
            <a:r>
              <a:rPr lang="en-US" altLang="ja-JP" sz="1200" dirty="0"/>
              <a:t>Step2</a:t>
            </a:r>
            <a:r>
              <a:rPr lang="ja-JP" altLang="en-US" sz="1200" dirty="0"/>
              <a:t>～</a:t>
            </a:r>
            <a:r>
              <a:rPr lang="en-US" altLang="ja-JP" sz="1200" dirty="0"/>
              <a:t>4</a:t>
            </a:r>
            <a:r>
              <a:rPr lang="ja-JP" altLang="en-US" sz="1200" dirty="0"/>
              <a:t>までは、あまり具体化することに時間を割かなくて結構です。</a:t>
            </a:r>
          </a:p>
          <a:p>
            <a:pPr marL="95250" indent="-95250" eaLnBrk="1" hangingPunct="1">
              <a:spcBef>
                <a:spcPts val="600"/>
              </a:spcBef>
            </a:pPr>
            <a:r>
              <a:rPr lang="ja-JP" altLang="en-US" sz="1200" dirty="0"/>
              <a:t>　現状≒成り行きになり、現状とありたい姿のギャップが分かれば良いです。</a:t>
            </a:r>
          </a:p>
          <a:p>
            <a:pPr marL="95250" indent="-95250" eaLnBrk="1" hangingPunct="1">
              <a:spcBef>
                <a:spcPts val="600"/>
              </a:spcBef>
            </a:pPr>
            <a:r>
              <a:rPr lang="ja-JP" altLang="en-US" sz="1200" dirty="0"/>
              <a:t>③従って、</a:t>
            </a:r>
            <a:r>
              <a:rPr lang="en-US" altLang="ja-JP" sz="1200" dirty="0"/>
              <a:t>Step1</a:t>
            </a:r>
            <a:r>
              <a:rPr lang="ja-JP" altLang="en-US" sz="1200" dirty="0"/>
              <a:t>の「ありたい姿」を明確にしたのちに、</a:t>
            </a:r>
            <a:r>
              <a:rPr lang="en-US" altLang="ja-JP" sz="1200" dirty="0"/>
              <a:t>Step5</a:t>
            </a:r>
            <a:r>
              <a:rPr lang="ja-JP" altLang="en-US" sz="1200" dirty="0"/>
              <a:t>に進んでも結構です。</a:t>
            </a:r>
          </a:p>
        </p:txBody>
      </p:sp>
      <p:grpSp>
        <p:nvGrpSpPr>
          <p:cNvPr id="16" name="グループ化 15"/>
          <p:cNvGrpSpPr/>
          <p:nvPr/>
        </p:nvGrpSpPr>
        <p:grpSpPr>
          <a:xfrm>
            <a:off x="8091519" y="953725"/>
            <a:ext cx="9091009" cy="4399945"/>
            <a:chOff x="206516" y="953725"/>
            <a:chExt cx="9091009" cy="4399945"/>
          </a:xfrm>
        </p:grpSpPr>
        <p:sp>
          <p:nvSpPr>
            <p:cNvPr id="17" name="角丸四角形 16"/>
            <p:cNvSpPr/>
            <p:nvPr/>
          </p:nvSpPr>
          <p:spPr bwMode="auto">
            <a:xfrm>
              <a:off x="251520" y="4572995"/>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Step2</a:t>
              </a:r>
            </a:p>
            <a:p>
              <a:pPr algn="ctr">
                <a:defRPr/>
              </a:pPr>
              <a:r>
                <a:rPr lang="ja-JP" altLang="en-US" sz="2000" b="1" dirty="0">
                  <a:latin typeface="メイリオ" panose="020B0604030504040204" pitchFamily="50" charset="-128"/>
                  <a:ea typeface="メイリオ" panose="020B0604030504040204" pitchFamily="50" charset="-128"/>
                </a:rPr>
                <a:t>現　状</a:t>
              </a:r>
            </a:p>
          </p:txBody>
        </p:sp>
        <p:sp>
          <p:nvSpPr>
            <p:cNvPr id="18" name="角丸四角形 17"/>
            <p:cNvSpPr/>
            <p:nvPr/>
          </p:nvSpPr>
          <p:spPr bwMode="auto">
            <a:xfrm>
              <a:off x="4887035" y="3965125"/>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Step3</a:t>
              </a:r>
            </a:p>
            <a:p>
              <a:pPr algn="ctr">
                <a:defRPr/>
              </a:pPr>
              <a:r>
                <a:rPr lang="ja-JP" altLang="en-US" sz="2000" b="1" dirty="0">
                  <a:latin typeface="メイリオ" panose="020B0604030504040204" pitchFamily="50" charset="-128"/>
                  <a:ea typeface="メイリオ" panose="020B0604030504040204" pitchFamily="50" charset="-128"/>
                </a:rPr>
                <a:t>成り行き</a:t>
              </a:r>
            </a:p>
          </p:txBody>
        </p:sp>
        <p:sp>
          <p:nvSpPr>
            <p:cNvPr id="19" name="角丸四角形 18"/>
            <p:cNvSpPr/>
            <p:nvPr/>
          </p:nvSpPr>
          <p:spPr bwMode="auto">
            <a:xfrm>
              <a:off x="4887035" y="1073150"/>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Step1</a:t>
              </a:r>
            </a:p>
            <a:p>
              <a:pPr algn="ctr">
                <a:defRPr/>
              </a:pPr>
              <a:r>
                <a:rPr lang="ja-JP" altLang="en-US" sz="2000" b="1" dirty="0">
                  <a:latin typeface="メイリオ" panose="020B0604030504040204" pitchFamily="50" charset="-128"/>
                  <a:ea typeface="メイリオ" panose="020B0604030504040204" pitchFamily="50" charset="-128"/>
                </a:rPr>
                <a:t>ありたい姿</a:t>
              </a:r>
            </a:p>
          </p:txBody>
        </p:sp>
        <p:cxnSp>
          <p:nvCxnSpPr>
            <p:cNvPr id="20" name="直線矢印コネクタ 19"/>
            <p:cNvCxnSpPr>
              <a:stCxn id="17" idx="3"/>
              <a:endCxn id="18" idx="1"/>
            </p:cNvCxnSpPr>
            <p:nvPr/>
          </p:nvCxnSpPr>
          <p:spPr bwMode="auto">
            <a:xfrm flipV="1">
              <a:off x="1891125" y="4355463"/>
              <a:ext cx="2995910" cy="607870"/>
            </a:xfrm>
            <a:prstGeom prst="straightConnector1">
              <a:avLst/>
            </a:prstGeom>
            <a:ln>
              <a:tailEnd type="arrow" w="lg" len="lg"/>
            </a:ln>
          </p:spPr>
          <p:style>
            <a:lnRef idx="3">
              <a:schemeClr val="dk1"/>
            </a:lnRef>
            <a:fillRef idx="0">
              <a:schemeClr val="dk1"/>
            </a:fillRef>
            <a:effectRef idx="2">
              <a:schemeClr val="dk1"/>
            </a:effectRef>
            <a:fontRef idx="minor">
              <a:schemeClr val="tx1"/>
            </a:fontRef>
          </p:style>
        </p:cxnSp>
        <p:cxnSp>
          <p:nvCxnSpPr>
            <p:cNvPr id="25" name="直線矢印コネクタ 24"/>
            <p:cNvCxnSpPr>
              <a:stCxn id="18" idx="0"/>
              <a:endCxn id="19" idx="2"/>
            </p:cNvCxnSpPr>
            <p:nvPr/>
          </p:nvCxnSpPr>
          <p:spPr bwMode="auto">
            <a:xfrm flipV="1">
              <a:off x="5706838" y="1853825"/>
              <a:ext cx="0" cy="2111300"/>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26" name="右矢印 25"/>
            <p:cNvSpPr/>
            <p:nvPr/>
          </p:nvSpPr>
          <p:spPr bwMode="auto">
            <a:xfrm flipH="1">
              <a:off x="4031939" y="2614606"/>
              <a:ext cx="705367" cy="454354"/>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sz="2000">
                <a:latin typeface="HGPｺﾞｼｯｸE" pitchFamily="50" charset="-128"/>
                <a:ea typeface="HGPｺﾞｼｯｸE" pitchFamily="50" charset="-128"/>
              </a:endParaRPr>
            </a:p>
          </p:txBody>
        </p:sp>
        <p:sp>
          <p:nvSpPr>
            <p:cNvPr id="29" name="テキスト ボックス 28"/>
            <p:cNvSpPr txBox="1"/>
            <p:nvPr/>
          </p:nvSpPr>
          <p:spPr bwMode="auto">
            <a:xfrm>
              <a:off x="206516" y="1538790"/>
              <a:ext cx="4005446" cy="1631216"/>
            </a:xfrm>
            <a:prstGeom prst="rect">
              <a:avLst/>
            </a:prstGeom>
            <a:noFill/>
          </p:spPr>
          <p:txBody>
            <a:bodyPr wrap="square">
              <a:spAutoFit/>
            </a:bodyPr>
            <a:lstStyle/>
            <a:p>
              <a:pPr>
                <a:defRPr/>
              </a:pPr>
              <a:r>
                <a:rPr lang="en-US" altLang="ja-JP" sz="2000" b="1" dirty="0">
                  <a:latin typeface="メイリオ" panose="020B0604030504040204" pitchFamily="50" charset="-128"/>
                  <a:ea typeface="メイリオ" panose="020B0604030504040204" pitchFamily="50" charset="-128"/>
                </a:rPr>
                <a:t>Step5</a:t>
              </a:r>
              <a:r>
                <a:rPr lang="ja-JP" altLang="en-US" sz="2000" b="1" dirty="0">
                  <a:latin typeface="メイリオ" panose="020B0604030504040204" pitchFamily="50" charset="-128"/>
                  <a:ea typeface="メイリオ" panose="020B0604030504040204" pitchFamily="50" charset="-128"/>
                </a:rPr>
                <a:t>　達成実行策を考える</a:t>
              </a:r>
              <a:endParaRPr lang="en-US" altLang="ja-JP" sz="2000" b="1" dirty="0">
                <a:latin typeface="メイリオ" panose="020B0604030504040204" pitchFamily="50" charset="-128"/>
                <a:ea typeface="メイリオ" panose="020B0604030504040204" pitchFamily="50" charset="-128"/>
              </a:endParaRPr>
            </a:p>
            <a:p>
              <a:pPr>
                <a:defRPr/>
              </a:pPr>
              <a:r>
                <a:rPr lang="ja-JP" altLang="en-US" sz="2000" dirty="0">
                  <a:latin typeface="メイリオ" panose="020B0604030504040204" pitchFamily="50" charset="-128"/>
                  <a:ea typeface="メイリオ" panose="020B0604030504040204" pitchFamily="50" charset="-128"/>
                </a:rPr>
                <a:t>①</a:t>
              </a:r>
              <a:r>
                <a:rPr lang="en-US" altLang="ja-JP" sz="2000" dirty="0">
                  <a:latin typeface="メイリオ" panose="020B0604030504040204" pitchFamily="50" charset="-128"/>
                  <a:ea typeface="メイリオ" panose="020B0604030504040204" pitchFamily="50" charset="-128"/>
                </a:rPr>
                <a:t>A</a:t>
              </a:r>
              <a:r>
                <a:rPr lang="ja-JP" altLang="en-US" sz="2000" dirty="0">
                  <a:latin typeface="メイリオ" panose="020B0604030504040204" pitchFamily="50" charset="-128"/>
                  <a:ea typeface="メイリオ" panose="020B0604030504040204" pitchFamily="50" charset="-128"/>
                </a:rPr>
                <a:t>分野の新規顧客開拓</a:t>
              </a:r>
              <a:r>
                <a:rPr lang="en-US" altLang="ja-JP" sz="2000" dirty="0">
                  <a:latin typeface="メイリオ" panose="020B0604030504040204" pitchFamily="50" charset="-128"/>
                  <a:ea typeface="メイリオ" panose="020B0604030504040204" pitchFamily="50" charset="-128"/>
                </a:rPr>
                <a:t>500</a:t>
              </a:r>
              <a:r>
                <a:rPr lang="ja-JP" altLang="en-US" sz="2000" dirty="0">
                  <a:latin typeface="メイリオ" panose="020B0604030504040204" pitchFamily="50" charset="-128"/>
                  <a:ea typeface="メイリオ" panose="020B0604030504040204" pitchFamily="50" charset="-128"/>
                </a:rPr>
                <a:t>万円</a:t>
              </a:r>
            </a:p>
            <a:p>
              <a:pPr>
                <a:defRPr/>
              </a:pPr>
              <a:r>
                <a:rPr lang="ja-JP" altLang="en-US" sz="2000" dirty="0">
                  <a:latin typeface="メイリオ" panose="020B0604030504040204" pitchFamily="50" charset="-128"/>
                  <a:ea typeface="メイリオ" panose="020B0604030504040204" pitchFamily="50" charset="-128"/>
                </a:rPr>
                <a:t>②</a:t>
              </a:r>
              <a:r>
                <a:rPr lang="en-US" altLang="ja-JP" sz="2000" dirty="0">
                  <a:latin typeface="メイリオ" panose="020B0604030504040204" pitchFamily="50" charset="-128"/>
                  <a:ea typeface="メイリオ" panose="020B0604030504040204" pitchFamily="50" charset="-128"/>
                </a:rPr>
                <a:t>A</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B</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C</a:t>
              </a:r>
              <a:r>
                <a:rPr lang="ja-JP" altLang="en-US" sz="2000" dirty="0">
                  <a:latin typeface="メイリオ" panose="020B0604030504040204" pitchFamily="50" charset="-128"/>
                  <a:ea typeface="メイリオ" panose="020B0604030504040204" pitchFamily="50" charset="-128"/>
                </a:rPr>
                <a:t>社の取引拡大	</a:t>
              </a:r>
              <a:r>
                <a:rPr lang="en-US" altLang="ja-JP" sz="2000" dirty="0">
                  <a:latin typeface="メイリオ" panose="020B0604030504040204" pitchFamily="50" charset="-128"/>
                  <a:ea typeface="メイリオ" panose="020B0604030504040204" pitchFamily="50" charset="-128"/>
                </a:rPr>
                <a:t>200</a:t>
              </a:r>
              <a:r>
                <a:rPr lang="ja-JP" altLang="en-US" sz="2000" dirty="0">
                  <a:latin typeface="メイリオ" panose="020B0604030504040204" pitchFamily="50" charset="-128"/>
                  <a:ea typeface="メイリオ" panose="020B0604030504040204" pitchFamily="50" charset="-128"/>
                </a:rPr>
                <a:t>万円</a:t>
              </a:r>
            </a:p>
            <a:p>
              <a:pPr>
                <a:defRPr/>
              </a:pPr>
              <a:r>
                <a:rPr lang="ja-JP" altLang="en-US" sz="2000" dirty="0">
                  <a:latin typeface="メイリオ" panose="020B0604030504040204" pitchFamily="50" charset="-128"/>
                  <a:ea typeface="メイリオ" panose="020B0604030504040204" pitchFamily="50" charset="-128"/>
                </a:rPr>
                <a:t>③</a:t>
              </a:r>
              <a:r>
                <a:rPr lang="en-US" altLang="ja-JP" sz="2000" dirty="0">
                  <a:latin typeface="メイリオ" panose="020B0604030504040204" pitchFamily="50" charset="-128"/>
                  <a:ea typeface="メイリオ" panose="020B0604030504040204" pitchFamily="50" charset="-128"/>
                </a:rPr>
                <a:t>D</a:t>
              </a:r>
              <a:r>
                <a:rPr lang="ja-JP" altLang="en-US" sz="2000" dirty="0">
                  <a:latin typeface="メイリオ" panose="020B0604030504040204" pitchFamily="50" charset="-128"/>
                  <a:ea typeface="メイリオ" panose="020B0604030504040204" pitchFamily="50" charset="-128"/>
                </a:rPr>
                <a:t>商品の拡販		</a:t>
              </a:r>
              <a:r>
                <a:rPr lang="en-US" altLang="ja-JP" sz="2000" dirty="0">
                  <a:latin typeface="メイリオ" panose="020B0604030504040204" pitchFamily="50" charset="-128"/>
                  <a:ea typeface="メイリオ" panose="020B0604030504040204" pitchFamily="50" charset="-128"/>
                </a:rPr>
                <a:t>300</a:t>
              </a:r>
              <a:r>
                <a:rPr lang="ja-JP" altLang="en-US" sz="2000" dirty="0">
                  <a:latin typeface="メイリオ" panose="020B0604030504040204" pitchFamily="50" charset="-128"/>
                  <a:ea typeface="メイリオ" panose="020B0604030504040204" pitchFamily="50" charset="-128"/>
                </a:rPr>
                <a:t>万円</a:t>
              </a:r>
            </a:p>
            <a:p>
              <a:pPr>
                <a:defRPr/>
              </a:pPr>
              <a:r>
                <a:rPr lang="ja-JP" altLang="en-US" sz="2000" dirty="0">
                  <a:latin typeface="メイリオ" panose="020B0604030504040204" pitchFamily="50" charset="-128"/>
                  <a:ea typeface="メイリオ" panose="020B0604030504040204" pitchFamily="50" charset="-128"/>
                </a:rPr>
                <a:t>・・・・・</a:t>
              </a:r>
            </a:p>
          </p:txBody>
        </p:sp>
        <p:cxnSp>
          <p:nvCxnSpPr>
            <p:cNvPr id="30" name="直線コネクタ 29"/>
            <p:cNvCxnSpPr/>
            <p:nvPr/>
          </p:nvCxnSpPr>
          <p:spPr bwMode="auto">
            <a:xfrm>
              <a:off x="251520" y="3157938"/>
              <a:ext cx="2559785"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35" name="テキスト ボックス 34"/>
            <p:cNvSpPr txBox="1"/>
            <p:nvPr/>
          </p:nvSpPr>
          <p:spPr bwMode="auto">
            <a:xfrm>
              <a:off x="206516" y="3248425"/>
              <a:ext cx="4725524" cy="615553"/>
            </a:xfrm>
            <a:prstGeom prst="rect">
              <a:avLst/>
            </a:prstGeom>
            <a:noFill/>
          </p:spPr>
          <p:txBody>
            <a:bodyPr wrap="square">
              <a:spAutoFit/>
            </a:bodyPr>
            <a:lstStyle/>
            <a:p>
              <a:pPr>
                <a:defRPr/>
              </a:pPr>
              <a:r>
                <a:rPr lang="ja-JP" altLang="en-US" sz="2000" dirty="0">
                  <a:latin typeface="メイリオ" panose="020B0604030504040204" pitchFamily="50" charset="-128"/>
                  <a:ea typeface="メイリオ" panose="020B0604030504040204" pitchFamily="50" charset="-128"/>
                </a:rPr>
                <a:t>達成実行策の効果①～③＞ギャップ</a:t>
              </a:r>
              <a:endParaRPr lang="en-US" altLang="ja-JP" sz="2000" dirty="0">
                <a:latin typeface="メイリオ" panose="020B0604030504040204" pitchFamily="50" charset="-128"/>
                <a:ea typeface="メイリオ" panose="020B0604030504040204" pitchFamily="50" charset="-128"/>
              </a:endParaRPr>
            </a:p>
            <a:p>
              <a:pPr>
                <a:defRPr/>
              </a:pP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できれば効果の累計＞ギャップ</a:t>
              </a:r>
              <a:r>
                <a:rPr lang="en-US" altLang="ja-JP" dirty="0">
                  <a:latin typeface="メイリオ" panose="020B0604030504040204" pitchFamily="50" charset="-128"/>
                  <a:ea typeface="メイリオ" panose="020B0604030504040204" pitchFamily="50" charset="-128"/>
                </a:rPr>
                <a:t>×1.5</a:t>
              </a:r>
              <a:r>
                <a:rPr lang="ja-JP" altLang="en-US" dirty="0">
                  <a:latin typeface="メイリオ" panose="020B0604030504040204" pitchFamily="50" charset="-128"/>
                  <a:ea typeface="メイリオ" panose="020B0604030504040204" pitchFamily="50" charset="-128"/>
                </a:rPr>
                <a:t>倍</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36" name="角丸四角形 35"/>
            <p:cNvSpPr/>
            <p:nvPr/>
          </p:nvSpPr>
          <p:spPr bwMode="auto">
            <a:xfrm>
              <a:off x="4887035" y="2519138"/>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Step4</a:t>
              </a:r>
            </a:p>
            <a:p>
              <a:pPr algn="ctr">
                <a:defRPr/>
              </a:pPr>
              <a:r>
                <a:rPr lang="ja-JP" altLang="en-US" sz="2000" b="1" dirty="0">
                  <a:latin typeface="メイリオ" panose="020B0604030504040204" pitchFamily="50" charset="-128"/>
                  <a:ea typeface="メイリオ" panose="020B0604030504040204" pitchFamily="50" charset="-128"/>
                </a:rPr>
                <a:t>ギャップ</a:t>
              </a:r>
            </a:p>
          </p:txBody>
        </p:sp>
        <p:sp>
          <p:nvSpPr>
            <p:cNvPr id="37" name="テキスト ボックス 36"/>
            <p:cNvSpPr txBox="1"/>
            <p:nvPr/>
          </p:nvSpPr>
          <p:spPr>
            <a:xfrm>
              <a:off x="6597225" y="953725"/>
              <a:ext cx="2546775" cy="1015663"/>
            </a:xfrm>
            <a:prstGeom prst="rect">
              <a:avLst/>
            </a:prstGeom>
            <a:noFill/>
            <a:ln>
              <a:noFill/>
            </a:ln>
          </p:spPr>
          <p:txBody>
            <a:bodyPr wrap="square" rtlCol="0">
              <a:spAutoFit/>
            </a:bodyPr>
            <a:lstStyle/>
            <a:p>
              <a:r>
                <a:rPr lang="zh-TW" altLang="en-US" sz="2000" dirty="0">
                  <a:latin typeface="メイリオ" panose="020B0604030504040204" pitchFamily="50" charset="-128"/>
                  <a:ea typeface="メイリオ" panose="020B0604030504040204" pitchFamily="50" charset="-128"/>
                </a:rPr>
                <a:t>期間：</a:t>
              </a:r>
              <a:r>
                <a:rPr lang="en-US" altLang="ja-JP" sz="2000" dirty="0">
                  <a:latin typeface="メイリオ" panose="020B0604030504040204" pitchFamily="50" charset="-128"/>
                  <a:ea typeface="メイリオ" panose="020B0604030504040204" pitchFamily="50" charset="-128"/>
                </a:rPr>
                <a:t> n+1</a:t>
              </a:r>
              <a:r>
                <a:rPr lang="ja-JP" altLang="en-US" sz="2000" dirty="0">
                  <a:latin typeface="メイリオ" panose="020B0604030504040204" pitchFamily="50" charset="-128"/>
                  <a:ea typeface="メイリオ" panose="020B0604030504040204" pitchFamily="50" charset="-128"/>
                </a:rPr>
                <a:t>年度</a:t>
              </a:r>
              <a:endParaRPr lang="zh-TW" altLang="en-US" sz="2000" dirty="0">
                <a:latin typeface="メイリオ" panose="020B0604030504040204" pitchFamily="50" charset="-128"/>
                <a:ea typeface="メイリオ" panose="020B0604030504040204" pitchFamily="50" charset="-128"/>
              </a:endParaRPr>
            </a:p>
            <a:p>
              <a:r>
                <a:rPr lang="zh-TW" altLang="en-US" sz="2000" dirty="0">
                  <a:latin typeface="メイリオ" panose="020B0604030504040204" pitchFamily="50" charset="-128"/>
                  <a:ea typeface="メイリオ" panose="020B0604030504040204" pitchFamily="50" charset="-128"/>
                </a:rPr>
                <a:t>指標：年間粗利額</a:t>
              </a:r>
            </a:p>
            <a:p>
              <a:r>
                <a:rPr lang="zh-TW" altLang="en-US" sz="2000" dirty="0">
                  <a:latin typeface="メイリオ" panose="020B0604030504040204" pitchFamily="50" charset="-128"/>
                  <a:ea typeface="メイリオ" panose="020B0604030504040204" pitchFamily="50" charset="-128"/>
                </a:rPr>
                <a:t>目標値：</a:t>
              </a:r>
              <a:r>
                <a:rPr lang="en-US" altLang="zh-TW" sz="2000" dirty="0">
                  <a:latin typeface="メイリオ" panose="020B0604030504040204" pitchFamily="50" charset="-128"/>
                  <a:ea typeface="メイリオ" panose="020B0604030504040204" pitchFamily="50" charset="-128"/>
                </a:rPr>
                <a:t>3000</a:t>
              </a:r>
              <a:r>
                <a:rPr lang="zh-TW" altLang="en-US" sz="2000" dirty="0">
                  <a:latin typeface="メイリオ" panose="020B0604030504040204" pitchFamily="50" charset="-128"/>
                  <a:ea typeface="メイリオ" panose="020B0604030504040204" pitchFamily="50" charset="-128"/>
                </a:rPr>
                <a:t>万円</a:t>
              </a:r>
            </a:p>
          </p:txBody>
        </p:sp>
        <p:sp>
          <p:nvSpPr>
            <p:cNvPr id="38" name="テキスト ボックス 37"/>
            <p:cNvSpPr txBox="1"/>
            <p:nvPr/>
          </p:nvSpPr>
          <p:spPr>
            <a:xfrm>
              <a:off x="2141730" y="4239090"/>
              <a:ext cx="2250250" cy="1015663"/>
            </a:xfrm>
            <a:prstGeom prst="rect">
              <a:avLst/>
            </a:prstGeom>
            <a:solidFill>
              <a:schemeClr val="bg1"/>
            </a:solidFill>
          </p:spPr>
          <p:txBody>
            <a:bodyPr wrap="square" rtlCol="0">
              <a:spAutoFit/>
            </a:bodyPr>
            <a:lstStyle/>
            <a:p>
              <a:r>
                <a:rPr lang="zh-TW" altLang="en-US" sz="2000" dirty="0">
                  <a:latin typeface="メイリオ" panose="020B0604030504040204" pitchFamily="50" charset="-128"/>
                  <a:ea typeface="メイリオ" panose="020B0604030504040204" pitchFamily="50" charset="-128"/>
                </a:rPr>
                <a:t>期間：</a:t>
              </a:r>
              <a:r>
                <a:rPr lang="en-US" altLang="ja-JP" sz="2000" dirty="0">
                  <a:latin typeface="メイリオ" panose="020B0604030504040204" pitchFamily="50" charset="-128"/>
                  <a:ea typeface="メイリオ" panose="020B0604030504040204" pitchFamily="50" charset="-128"/>
                </a:rPr>
                <a:t>n</a:t>
              </a:r>
              <a:r>
                <a:rPr lang="zh-TW" altLang="en-US" sz="2000" dirty="0">
                  <a:latin typeface="メイリオ" panose="020B0604030504040204" pitchFamily="50" charset="-128"/>
                  <a:ea typeface="メイリオ" panose="020B0604030504040204" pitchFamily="50" charset="-128"/>
                </a:rPr>
                <a:t>年度</a:t>
              </a:r>
            </a:p>
            <a:p>
              <a:r>
                <a:rPr lang="zh-TW" altLang="en-US" sz="2000" dirty="0">
                  <a:latin typeface="メイリオ" panose="020B0604030504040204" pitchFamily="50" charset="-128"/>
                  <a:ea typeface="メイリオ" panose="020B0604030504040204" pitchFamily="50" charset="-128"/>
                </a:rPr>
                <a:t>指標：年間粗利額</a:t>
              </a:r>
            </a:p>
            <a:p>
              <a:r>
                <a:rPr lang="zh-TW" altLang="en-US" sz="2000" dirty="0">
                  <a:latin typeface="メイリオ" panose="020B0604030504040204" pitchFamily="50" charset="-128"/>
                  <a:ea typeface="メイリオ" panose="020B0604030504040204" pitchFamily="50" charset="-128"/>
                </a:rPr>
                <a:t>現状：</a:t>
              </a:r>
              <a:r>
                <a:rPr lang="en-US" altLang="zh-TW" sz="2000" dirty="0">
                  <a:latin typeface="メイリオ" panose="020B0604030504040204" pitchFamily="50" charset="-128"/>
                  <a:ea typeface="メイリオ" panose="020B0604030504040204" pitchFamily="50" charset="-128"/>
                </a:rPr>
                <a:t>2600</a:t>
              </a:r>
              <a:r>
                <a:rPr lang="zh-TW" altLang="en-US" sz="2000" dirty="0">
                  <a:latin typeface="メイリオ" panose="020B0604030504040204" pitchFamily="50" charset="-128"/>
                  <a:ea typeface="メイリオ" panose="020B0604030504040204" pitchFamily="50" charset="-128"/>
                </a:rPr>
                <a:t>万円</a:t>
              </a:r>
            </a:p>
          </p:txBody>
        </p:sp>
        <p:sp>
          <p:nvSpPr>
            <p:cNvPr id="39" name="テキスト ボックス 38"/>
            <p:cNvSpPr txBox="1"/>
            <p:nvPr/>
          </p:nvSpPr>
          <p:spPr>
            <a:xfrm>
              <a:off x="6597225" y="3834045"/>
              <a:ext cx="2700300" cy="1015663"/>
            </a:xfrm>
            <a:prstGeom prst="rect">
              <a:avLst/>
            </a:prstGeom>
            <a:noFill/>
            <a:ln>
              <a:no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期間：</a:t>
              </a:r>
              <a:r>
                <a:rPr lang="en-US" altLang="ja-JP" sz="2000" dirty="0">
                  <a:latin typeface="メイリオ" panose="020B0604030504040204" pitchFamily="50" charset="-128"/>
                  <a:ea typeface="メイリオ" panose="020B0604030504040204" pitchFamily="50" charset="-128"/>
                </a:rPr>
                <a:t>n+1</a:t>
              </a:r>
              <a:r>
                <a:rPr lang="ja-JP" altLang="en-US" sz="2000" dirty="0">
                  <a:latin typeface="メイリオ" panose="020B0604030504040204" pitchFamily="50" charset="-128"/>
                  <a:ea typeface="メイリオ" panose="020B0604030504040204" pitchFamily="50" charset="-128"/>
                </a:rPr>
                <a:t>年度</a:t>
              </a:r>
            </a:p>
            <a:p>
              <a:r>
                <a:rPr lang="ja-JP" altLang="en-US" sz="2000" dirty="0">
                  <a:latin typeface="メイリオ" panose="020B0604030504040204" pitchFamily="50" charset="-128"/>
                  <a:ea typeface="メイリオ" panose="020B0604030504040204" pitchFamily="50" charset="-128"/>
                </a:rPr>
                <a:t>指標：年間粗利額</a:t>
              </a:r>
            </a:p>
            <a:p>
              <a:r>
                <a:rPr lang="ja-JP" altLang="en-US" sz="2000" dirty="0">
                  <a:latin typeface="メイリオ" panose="020B0604030504040204" pitchFamily="50" charset="-128"/>
                  <a:ea typeface="メイリオ" panose="020B0604030504040204" pitchFamily="50" charset="-128"/>
                </a:rPr>
                <a:t>成り行き：</a:t>
              </a:r>
              <a:r>
                <a:rPr lang="en-US" altLang="ja-JP" sz="2000" dirty="0">
                  <a:latin typeface="メイリオ" panose="020B0604030504040204" pitchFamily="50" charset="-128"/>
                  <a:ea typeface="メイリオ" panose="020B0604030504040204" pitchFamily="50" charset="-128"/>
                </a:rPr>
                <a:t>2400</a:t>
              </a:r>
              <a:r>
                <a:rPr lang="ja-JP" altLang="en-US" sz="2000" dirty="0">
                  <a:latin typeface="メイリオ" panose="020B0604030504040204" pitchFamily="50" charset="-128"/>
                  <a:ea typeface="メイリオ" panose="020B0604030504040204" pitchFamily="50" charset="-128"/>
                </a:rPr>
                <a:t>万円</a:t>
              </a:r>
            </a:p>
          </p:txBody>
        </p:sp>
        <p:sp>
          <p:nvSpPr>
            <p:cNvPr id="40" name="テキスト ボックス 39"/>
            <p:cNvSpPr txBox="1"/>
            <p:nvPr/>
          </p:nvSpPr>
          <p:spPr>
            <a:xfrm>
              <a:off x="6597225" y="2586099"/>
              <a:ext cx="2546775" cy="707886"/>
            </a:xfrm>
            <a:prstGeom prst="rect">
              <a:avLst/>
            </a:prstGeom>
            <a:noFill/>
            <a:ln>
              <a:no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指標：年間粗利額</a:t>
              </a:r>
            </a:p>
            <a:p>
              <a:r>
                <a:rPr lang="ja-JP" altLang="en-US" sz="2000" dirty="0">
                  <a:latin typeface="メイリオ" panose="020B0604030504040204" pitchFamily="50" charset="-128"/>
                  <a:ea typeface="メイリオ" panose="020B0604030504040204" pitchFamily="50" charset="-128"/>
                </a:rPr>
                <a:t>ギャップ：</a:t>
              </a:r>
              <a:r>
                <a:rPr lang="en-US" altLang="ja-JP" sz="2000" dirty="0">
                  <a:latin typeface="メイリオ" panose="020B0604030504040204" pitchFamily="50" charset="-128"/>
                  <a:ea typeface="メイリオ" panose="020B0604030504040204" pitchFamily="50" charset="-128"/>
                </a:rPr>
                <a:t>600</a:t>
              </a:r>
              <a:r>
                <a:rPr lang="ja-JP" altLang="en-US" sz="2000" dirty="0">
                  <a:latin typeface="メイリオ" panose="020B0604030504040204" pitchFamily="50" charset="-128"/>
                  <a:ea typeface="メイリオ" panose="020B0604030504040204" pitchFamily="50" charset="-128"/>
                </a:rPr>
                <a:t>万円</a:t>
              </a:r>
            </a:p>
          </p:txBody>
        </p:sp>
      </p:grpSp>
      <p:grpSp>
        <p:nvGrpSpPr>
          <p:cNvPr id="41" name="グループ化 40"/>
          <p:cNvGrpSpPr/>
          <p:nvPr/>
        </p:nvGrpSpPr>
        <p:grpSpPr>
          <a:xfrm>
            <a:off x="8109521" y="5881647"/>
            <a:ext cx="9721079" cy="4399945"/>
            <a:chOff x="206516" y="953725"/>
            <a:chExt cx="9721079" cy="4399945"/>
          </a:xfrm>
        </p:grpSpPr>
        <p:sp>
          <p:nvSpPr>
            <p:cNvPr id="42" name="角丸四角形 41"/>
            <p:cNvSpPr/>
            <p:nvPr/>
          </p:nvSpPr>
          <p:spPr bwMode="auto">
            <a:xfrm>
              <a:off x="251520" y="4572995"/>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Step2</a:t>
              </a:r>
            </a:p>
            <a:p>
              <a:pPr algn="ctr">
                <a:defRPr/>
              </a:pPr>
              <a:r>
                <a:rPr lang="ja-JP" altLang="en-US" sz="2000" b="1" dirty="0">
                  <a:latin typeface="メイリオ" panose="020B0604030504040204" pitchFamily="50" charset="-128"/>
                  <a:ea typeface="メイリオ" panose="020B0604030504040204" pitchFamily="50" charset="-128"/>
                </a:rPr>
                <a:t>現　状</a:t>
              </a:r>
            </a:p>
          </p:txBody>
        </p:sp>
        <p:sp>
          <p:nvSpPr>
            <p:cNvPr id="43" name="角丸四角形 42"/>
            <p:cNvSpPr/>
            <p:nvPr/>
          </p:nvSpPr>
          <p:spPr bwMode="auto">
            <a:xfrm>
              <a:off x="4887035" y="3965125"/>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Step3</a:t>
              </a:r>
            </a:p>
            <a:p>
              <a:pPr algn="ctr">
                <a:defRPr/>
              </a:pPr>
              <a:r>
                <a:rPr lang="ja-JP" altLang="en-US" sz="2000" b="1" dirty="0">
                  <a:latin typeface="メイリオ" panose="020B0604030504040204" pitchFamily="50" charset="-128"/>
                  <a:ea typeface="メイリオ" panose="020B0604030504040204" pitchFamily="50" charset="-128"/>
                </a:rPr>
                <a:t>成り行き</a:t>
              </a:r>
            </a:p>
          </p:txBody>
        </p:sp>
        <p:sp>
          <p:nvSpPr>
            <p:cNvPr id="44" name="角丸四角形 43"/>
            <p:cNvSpPr/>
            <p:nvPr/>
          </p:nvSpPr>
          <p:spPr bwMode="auto">
            <a:xfrm>
              <a:off x="4887035" y="1073150"/>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Step1</a:t>
              </a:r>
            </a:p>
            <a:p>
              <a:pPr algn="ctr">
                <a:defRPr/>
              </a:pPr>
              <a:r>
                <a:rPr lang="ja-JP" altLang="en-US" sz="2000" b="1" dirty="0">
                  <a:latin typeface="メイリオ" panose="020B0604030504040204" pitchFamily="50" charset="-128"/>
                  <a:ea typeface="メイリオ" panose="020B0604030504040204" pitchFamily="50" charset="-128"/>
                </a:rPr>
                <a:t>ありたい姿</a:t>
              </a:r>
            </a:p>
          </p:txBody>
        </p:sp>
        <p:cxnSp>
          <p:nvCxnSpPr>
            <p:cNvPr id="45" name="直線矢印コネクタ 44"/>
            <p:cNvCxnSpPr>
              <a:stCxn id="42" idx="3"/>
              <a:endCxn id="43" idx="1"/>
            </p:cNvCxnSpPr>
            <p:nvPr/>
          </p:nvCxnSpPr>
          <p:spPr bwMode="auto">
            <a:xfrm flipV="1">
              <a:off x="1891125" y="4355463"/>
              <a:ext cx="2995910" cy="607870"/>
            </a:xfrm>
            <a:prstGeom prst="straightConnector1">
              <a:avLst/>
            </a:prstGeom>
            <a:ln>
              <a:tailEnd type="arrow" w="lg" len="lg"/>
            </a:ln>
          </p:spPr>
          <p:style>
            <a:lnRef idx="3">
              <a:schemeClr val="dk1"/>
            </a:lnRef>
            <a:fillRef idx="0">
              <a:schemeClr val="dk1"/>
            </a:fillRef>
            <a:effectRef idx="2">
              <a:schemeClr val="dk1"/>
            </a:effectRef>
            <a:fontRef idx="minor">
              <a:schemeClr val="tx1"/>
            </a:fontRef>
          </p:style>
        </p:cxnSp>
        <p:cxnSp>
          <p:nvCxnSpPr>
            <p:cNvPr id="46" name="直線矢印コネクタ 45"/>
            <p:cNvCxnSpPr>
              <a:stCxn id="43" idx="0"/>
              <a:endCxn id="44" idx="2"/>
            </p:cNvCxnSpPr>
            <p:nvPr/>
          </p:nvCxnSpPr>
          <p:spPr bwMode="auto">
            <a:xfrm flipV="1">
              <a:off x="5706838" y="1853825"/>
              <a:ext cx="0" cy="2111300"/>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47" name="右矢印 46"/>
            <p:cNvSpPr/>
            <p:nvPr/>
          </p:nvSpPr>
          <p:spPr bwMode="auto">
            <a:xfrm flipH="1">
              <a:off x="4031939" y="2614606"/>
              <a:ext cx="705367" cy="454354"/>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sz="2000">
                <a:latin typeface="HGPｺﾞｼｯｸE" pitchFamily="50" charset="-128"/>
                <a:ea typeface="HGPｺﾞｼｯｸE" pitchFamily="50" charset="-128"/>
              </a:endParaRPr>
            </a:p>
          </p:txBody>
        </p:sp>
        <p:sp>
          <p:nvSpPr>
            <p:cNvPr id="48" name="テキスト ボックス 47"/>
            <p:cNvSpPr txBox="1"/>
            <p:nvPr/>
          </p:nvSpPr>
          <p:spPr bwMode="auto">
            <a:xfrm>
              <a:off x="206516" y="1538790"/>
              <a:ext cx="4005446" cy="1631216"/>
            </a:xfrm>
            <a:prstGeom prst="rect">
              <a:avLst/>
            </a:prstGeom>
            <a:noFill/>
          </p:spPr>
          <p:txBody>
            <a:bodyPr wrap="square">
              <a:spAutoFit/>
            </a:bodyPr>
            <a:lstStyle/>
            <a:p>
              <a:pPr>
                <a:defRPr/>
              </a:pPr>
              <a:r>
                <a:rPr lang="en-US" altLang="ja-JP" sz="2000" b="1" dirty="0">
                  <a:latin typeface="メイリオ" panose="020B0604030504040204" pitchFamily="50" charset="-128"/>
                  <a:ea typeface="メイリオ" panose="020B0604030504040204" pitchFamily="50" charset="-128"/>
                </a:rPr>
                <a:t>Step5</a:t>
              </a:r>
              <a:r>
                <a:rPr lang="ja-JP" altLang="en-US" sz="2000" b="1" dirty="0">
                  <a:latin typeface="メイリオ" panose="020B0604030504040204" pitchFamily="50" charset="-128"/>
                  <a:ea typeface="メイリオ" panose="020B0604030504040204" pitchFamily="50" charset="-128"/>
                </a:rPr>
                <a:t>　達成実行策を考える</a:t>
              </a:r>
              <a:endParaRPr lang="en-US" altLang="ja-JP" sz="2000" b="1" dirty="0">
                <a:latin typeface="メイリオ" panose="020B0604030504040204" pitchFamily="50" charset="-128"/>
                <a:ea typeface="メイリオ" panose="020B0604030504040204" pitchFamily="50" charset="-128"/>
              </a:endParaRPr>
            </a:p>
            <a:p>
              <a:pPr>
                <a:defRPr/>
              </a:pPr>
              <a:r>
                <a:rPr lang="ja-JP" altLang="en-US" sz="2000" dirty="0">
                  <a:latin typeface="メイリオ" panose="020B0604030504040204" pitchFamily="50" charset="-128"/>
                  <a:ea typeface="メイリオ" panose="020B0604030504040204" pitchFamily="50" charset="-128"/>
                </a:rPr>
                <a:t>①全メンバーと</a:t>
              </a:r>
              <a:r>
                <a:rPr lang="en-US" altLang="ja-JP" sz="2000" dirty="0">
                  <a:latin typeface="メイリオ" panose="020B0604030504040204" pitchFamily="50" charset="-128"/>
                  <a:ea typeface="メイリオ" panose="020B0604030504040204" pitchFamily="50" charset="-128"/>
                </a:rPr>
                <a:t>PJ</a:t>
              </a:r>
              <a:r>
                <a:rPr lang="ja-JP" altLang="en-US" sz="2000" dirty="0">
                  <a:latin typeface="メイリオ" panose="020B0604030504040204" pitchFamily="50" charset="-128"/>
                  <a:ea typeface="メイリオ" panose="020B0604030504040204" pitchFamily="50" charset="-128"/>
                </a:rPr>
                <a:t>目的の共有</a:t>
              </a:r>
            </a:p>
            <a:p>
              <a:pPr>
                <a:defRPr/>
              </a:pPr>
              <a:r>
                <a:rPr lang="ja-JP" altLang="en-US" sz="2000" dirty="0">
                  <a:latin typeface="メイリオ" panose="020B0604030504040204" pitchFamily="50" charset="-128"/>
                  <a:ea typeface="メイリオ" panose="020B0604030504040204" pitchFamily="50" charset="-128"/>
                </a:rPr>
                <a:t>②</a:t>
              </a:r>
              <a:r>
                <a:rPr lang="en-US" altLang="ja-JP" sz="2000" dirty="0">
                  <a:latin typeface="メイリオ" panose="020B0604030504040204" pitchFamily="50" charset="-128"/>
                  <a:ea typeface="メイリオ" panose="020B0604030504040204" pitchFamily="50" charset="-128"/>
                </a:rPr>
                <a:t>PJ</a:t>
              </a:r>
              <a:r>
                <a:rPr lang="ja-JP" altLang="en-US" sz="2000" dirty="0">
                  <a:latin typeface="メイリオ" panose="020B0604030504040204" pitchFamily="50" charset="-128"/>
                  <a:ea typeface="メイリオ" panose="020B0604030504040204" pitchFamily="50" charset="-128"/>
                </a:rPr>
                <a:t>会合を月</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回定期的に実施</a:t>
              </a:r>
            </a:p>
            <a:p>
              <a:pPr>
                <a:defRPr/>
              </a:pPr>
              <a:r>
                <a:rPr lang="ja-JP" altLang="en-US" sz="2000" dirty="0">
                  <a:latin typeface="メイリオ" panose="020B0604030504040204" pitchFamily="50" charset="-128"/>
                  <a:ea typeface="メイリオ" panose="020B0604030504040204" pitchFamily="50" charset="-128"/>
                </a:rPr>
                <a:t>③</a:t>
              </a:r>
              <a:r>
                <a:rPr lang="en-US" altLang="ja-JP" sz="2000" dirty="0">
                  <a:latin typeface="メイリオ" panose="020B0604030504040204" pitchFamily="50" charset="-128"/>
                  <a:ea typeface="メイリオ" panose="020B0604030504040204" pitchFamily="50" charset="-128"/>
                </a:rPr>
                <a:t>PJ</a:t>
              </a:r>
              <a:r>
                <a:rPr lang="ja-JP" altLang="en-US" sz="2000" dirty="0">
                  <a:latin typeface="メイリオ" panose="020B0604030504040204" pitchFamily="50" charset="-128"/>
                  <a:ea typeface="メイリオ" panose="020B0604030504040204" pitchFamily="50" charset="-128"/>
                </a:rPr>
                <a:t>会合において改善額把握</a:t>
              </a:r>
            </a:p>
            <a:p>
              <a:pPr>
                <a:defRPr/>
              </a:pPr>
              <a:r>
                <a:rPr lang="ja-JP" altLang="en-US" sz="2000" dirty="0">
                  <a:latin typeface="メイリオ" panose="020B0604030504040204" pitchFamily="50" charset="-128"/>
                  <a:ea typeface="メイリオ" panose="020B0604030504040204" pitchFamily="50" charset="-128"/>
                </a:rPr>
                <a:t>・・・・・</a:t>
              </a:r>
            </a:p>
          </p:txBody>
        </p:sp>
        <p:cxnSp>
          <p:nvCxnSpPr>
            <p:cNvPr id="49" name="直線コネクタ 48"/>
            <p:cNvCxnSpPr/>
            <p:nvPr/>
          </p:nvCxnSpPr>
          <p:spPr bwMode="auto">
            <a:xfrm>
              <a:off x="251520" y="3157938"/>
              <a:ext cx="2559785"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50" name="テキスト ボックス 49"/>
            <p:cNvSpPr txBox="1"/>
            <p:nvPr/>
          </p:nvSpPr>
          <p:spPr bwMode="auto">
            <a:xfrm>
              <a:off x="206516" y="3248425"/>
              <a:ext cx="4725524" cy="707886"/>
            </a:xfrm>
            <a:prstGeom prst="rect">
              <a:avLst/>
            </a:prstGeom>
            <a:noFill/>
          </p:spPr>
          <p:txBody>
            <a:bodyPr wrap="square">
              <a:spAutoFit/>
            </a:bodyPr>
            <a:lstStyle/>
            <a:p>
              <a:pPr>
                <a:defRPr/>
              </a:pPr>
              <a:r>
                <a:rPr lang="ja-JP" altLang="en-US" sz="2000" dirty="0">
                  <a:latin typeface="メイリオ" panose="020B0604030504040204" pitchFamily="50" charset="-128"/>
                  <a:ea typeface="メイリオ" panose="020B0604030504040204" pitchFamily="50" charset="-128"/>
                </a:rPr>
                <a:t>ありたい姿を実現できる</a:t>
              </a:r>
              <a:endParaRPr lang="en-US" altLang="ja-JP" sz="2000" dirty="0">
                <a:latin typeface="メイリオ" panose="020B0604030504040204" pitchFamily="50" charset="-128"/>
                <a:ea typeface="メイリオ" panose="020B0604030504040204" pitchFamily="50" charset="-128"/>
              </a:endParaRPr>
            </a:p>
            <a:p>
              <a:pPr>
                <a:defRPr/>
              </a:pPr>
              <a:r>
                <a:rPr lang="ja-JP" altLang="en-US" sz="2000" dirty="0">
                  <a:latin typeface="メイリオ" panose="020B0604030504040204" pitchFamily="50" charset="-128"/>
                  <a:ea typeface="メイリオ" panose="020B0604030504040204" pitchFamily="50" charset="-128"/>
                </a:rPr>
                <a:t>達成実行策を考える</a:t>
              </a:r>
              <a:endParaRPr lang="ja-JP" altLang="en-US" dirty="0">
                <a:latin typeface="メイリオ" panose="020B0604030504040204" pitchFamily="50" charset="-128"/>
                <a:ea typeface="メイリオ" panose="020B0604030504040204" pitchFamily="50" charset="-128"/>
              </a:endParaRPr>
            </a:p>
          </p:txBody>
        </p:sp>
        <p:sp>
          <p:nvSpPr>
            <p:cNvPr id="51" name="角丸四角形 50"/>
            <p:cNvSpPr/>
            <p:nvPr/>
          </p:nvSpPr>
          <p:spPr bwMode="auto">
            <a:xfrm>
              <a:off x="4887035" y="2918355"/>
              <a:ext cx="1639605" cy="780675"/>
            </a:xfrm>
            <a:prstGeom prst="roundRect">
              <a:avLst>
                <a:gd name="adj" fmla="val 0"/>
              </a:avLst>
            </a:prstGeom>
            <a:solidFill>
              <a:schemeClr val="tx2">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altLang="ja-JP" sz="2000" b="1" dirty="0">
                  <a:latin typeface="メイリオ" panose="020B0604030504040204" pitchFamily="50" charset="-128"/>
                  <a:ea typeface="メイリオ" panose="020B0604030504040204" pitchFamily="50" charset="-128"/>
                </a:rPr>
                <a:t>Step4</a:t>
              </a:r>
            </a:p>
            <a:p>
              <a:pPr algn="ctr">
                <a:defRPr/>
              </a:pPr>
              <a:r>
                <a:rPr lang="ja-JP" altLang="en-US" sz="2000" b="1" dirty="0">
                  <a:latin typeface="メイリオ" panose="020B0604030504040204" pitchFamily="50" charset="-128"/>
                  <a:ea typeface="メイリオ" panose="020B0604030504040204" pitchFamily="50" charset="-128"/>
                </a:rPr>
                <a:t>ギャップ</a:t>
              </a:r>
            </a:p>
          </p:txBody>
        </p:sp>
        <p:sp>
          <p:nvSpPr>
            <p:cNvPr id="52" name="テキスト ボックス 51"/>
            <p:cNvSpPr txBox="1"/>
            <p:nvPr/>
          </p:nvSpPr>
          <p:spPr>
            <a:xfrm>
              <a:off x="6597225" y="953725"/>
              <a:ext cx="3330370" cy="1938992"/>
            </a:xfrm>
            <a:prstGeom prst="rect">
              <a:avLst/>
            </a:prstGeom>
            <a:noFill/>
            <a:ln>
              <a:noFill/>
            </a:ln>
          </p:spPr>
          <p:txBody>
            <a:bodyPr wrap="square" rtlCol="0">
              <a:spAutoFit/>
            </a:bodyPr>
            <a:lstStyle/>
            <a:p>
              <a:r>
                <a:rPr lang="zh-TW" altLang="en-US" sz="2000" dirty="0">
                  <a:latin typeface="メイリオ" panose="020B0604030504040204" pitchFamily="50" charset="-128"/>
                  <a:ea typeface="メイリオ" panose="020B0604030504040204" pitchFamily="50" charset="-128"/>
                </a:rPr>
                <a:t>期間：</a:t>
              </a:r>
              <a:r>
                <a:rPr lang="en-US" altLang="ja-JP" sz="2000" dirty="0">
                  <a:latin typeface="メイリオ" panose="020B0604030504040204" pitchFamily="50" charset="-128"/>
                  <a:ea typeface="メイリオ" panose="020B0604030504040204" pitchFamily="50" charset="-128"/>
                </a:rPr>
                <a:t>n+1</a:t>
              </a:r>
              <a:r>
                <a:rPr lang="ja-JP" altLang="en-US" sz="2000" dirty="0">
                  <a:latin typeface="メイリオ" panose="020B0604030504040204" pitchFamily="50" charset="-128"/>
                  <a:ea typeface="メイリオ" panose="020B0604030504040204" pitchFamily="50" charset="-128"/>
                </a:rPr>
                <a:t>年度</a:t>
              </a:r>
              <a:endParaRPr lang="zh-TW" altLang="en-US" sz="2000" dirty="0">
                <a:latin typeface="メイリオ" panose="020B0604030504040204" pitchFamily="50" charset="-128"/>
                <a:ea typeface="メイリオ" panose="020B0604030504040204" pitchFamily="50" charset="-128"/>
              </a:endParaRPr>
            </a:p>
            <a:p>
              <a:r>
                <a:rPr lang="zh-TW" altLang="en-US" sz="2000" dirty="0">
                  <a:latin typeface="メイリオ" panose="020B0604030504040204" pitchFamily="50" charset="-128"/>
                  <a:ea typeface="メイリオ" panose="020B0604030504040204" pitchFamily="50" charset="-128"/>
                </a:rPr>
                <a:t>目標値：</a:t>
              </a:r>
              <a:r>
                <a:rPr lang="en-US" altLang="ja-JP" sz="2000" dirty="0">
                  <a:latin typeface="メイリオ" panose="020B0604030504040204" pitchFamily="50" charset="-128"/>
                  <a:ea typeface="メイリオ" panose="020B0604030504040204" pitchFamily="50" charset="-128"/>
                </a:rPr>
                <a:t>PJ</a:t>
              </a:r>
              <a:r>
                <a:rPr lang="ja-JP" altLang="en-US" sz="2000" dirty="0">
                  <a:latin typeface="メイリオ" panose="020B0604030504040204" pitchFamily="50" charset="-128"/>
                  <a:ea typeface="メイリオ" panose="020B0604030504040204" pitchFamily="50" charset="-128"/>
                </a:rPr>
                <a:t>の完了</a:t>
              </a:r>
              <a:endParaRPr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コスト改善額</a:t>
              </a:r>
              <a:r>
                <a:rPr lang="en-US" altLang="ja-JP" sz="2000" dirty="0">
                  <a:latin typeface="メイリオ" panose="020B0604030504040204" pitchFamily="50" charset="-128"/>
                  <a:ea typeface="メイリオ" panose="020B0604030504040204" pitchFamily="50" charset="-128"/>
                </a:rPr>
                <a:t>20</a:t>
              </a:r>
              <a:r>
                <a:rPr lang="ja-JP" altLang="en-US" sz="2000" dirty="0">
                  <a:latin typeface="メイリオ" panose="020B0604030504040204" pitchFamily="50" charset="-128"/>
                  <a:ea typeface="メイリオ" panose="020B0604030504040204" pitchFamily="50" charset="-128"/>
                </a:rPr>
                <a:t>百万円</a:t>
              </a:r>
              <a:endParaRPr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業務フローの簡素化</a:t>
              </a:r>
              <a:endParaRPr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担当者の教育の実施</a:t>
              </a:r>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n+1</a:t>
              </a:r>
              <a:r>
                <a:rPr lang="ja-JP" altLang="en-US" sz="2000" dirty="0">
                  <a:latin typeface="メイリオ" panose="020B0604030504040204" pitchFamily="50" charset="-128"/>
                  <a:ea typeface="メイリオ" panose="020B0604030504040204" pitchFamily="50" charset="-128"/>
                </a:rPr>
                <a:t>年</a:t>
              </a:r>
              <a:r>
                <a:rPr lang="en-US" altLang="ja-JP" sz="2000" dirty="0">
                  <a:latin typeface="メイリオ" panose="020B0604030504040204" pitchFamily="50" charset="-128"/>
                  <a:ea typeface="メイリオ" panose="020B0604030504040204" pitchFamily="50" charset="-128"/>
                </a:rPr>
                <a:t>4</a:t>
              </a:r>
              <a:r>
                <a:rPr lang="ja-JP" altLang="en-US" sz="2000" dirty="0">
                  <a:latin typeface="メイリオ" panose="020B0604030504040204" pitchFamily="50" charset="-128"/>
                  <a:ea typeface="メイリオ" panose="020B0604030504040204" pitchFamily="50" charset="-128"/>
                </a:rPr>
                <a:t>月～運用開始</a:t>
              </a:r>
              <a:endParaRPr lang="zh-TW" altLang="en-US" sz="2000" dirty="0">
                <a:latin typeface="メイリオ" panose="020B0604030504040204" pitchFamily="50" charset="-128"/>
                <a:ea typeface="メイリオ" panose="020B0604030504040204" pitchFamily="50" charset="-128"/>
              </a:endParaRPr>
            </a:p>
          </p:txBody>
        </p:sp>
        <p:sp>
          <p:nvSpPr>
            <p:cNvPr id="53" name="テキスト ボックス 52"/>
            <p:cNvSpPr txBox="1"/>
            <p:nvPr/>
          </p:nvSpPr>
          <p:spPr>
            <a:xfrm>
              <a:off x="2051720" y="4386299"/>
              <a:ext cx="2595577" cy="707886"/>
            </a:xfrm>
            <a:prstGeom prst="rect">
              <a:avLst/>
            </a:prstGeom>
            <a:solidFill>
              <a:schemeClr val="bg1"/>
            </a:solidFill>
          </p:spPr>
          <p:txBody>
            <a:bodyPr wrap="square" rtlCol="0">
              <a:spAutoFit/>
            </a:bodyPr>
            <a:lstStyle/>
            <a:p>
              <a:r>
                <a:rPr lang="zh-TW" altLang="en-US" sz="2000" dirty="0">
                  <a:latin typeface="メイリオ" panose="020B0604030504040204" pitchFamily="50" charset="-128"/>
                  <a:ea typeface="メイリオ" panose="020B0604030504040204" pitchFamily="50" charset="-128"/>
                </a:rPr>
                <a:t>期間：</a:t>
              </a:r>
              <a:r>
                <a:rPr lang="ja-JP" altLang="en-US" sz="2000" dirty="0">
                  <a:latin typeface="メイリオ" panose="020B0604030504040204" pitchFamily="50" charset="-128"/>
                  <a:ea typeface="メイリオ" panose="020B0604030504040204" pitchFamily="50" charset="-128"/>
                </a:rPr>
                <a:t>現在</a:t>
              </a:r>
              <a:endParaRPr lang="zh-TW" altLang="en-US" sz="2000" dirty="0">
                <a:latin typeface="メイリオ" panose="020B0604030504040204" pitchFamily="50" charset="-128"/>
                <a:ea typeface="メイリオ" panose="020B0604030504040204" pitchFamily="50" charset="-128"/>
              </a:endParaRPr>
            </a:p>
            <a:p>
              <a:r>
                <a:rPr lang="zh-TW" altLang="en-US" sz="2000" dirty="0">
                  <a:latin typeface="メイリオ" panose="020B0604030504040204" pitchFamily="50" charset="-128"/>
                  <a:ea typeface="メイリオ" panose="020B0604030504040204" pitchFamily="50" charset="-128"/>
                </a:rPr>
                <a:t>現状：</a:t>
              </a:r>
              <a:r>
                <a:rPr lang="ja-JP" altLang="en-US" sz="2000" dirty="0">
                  <a:latin typeface="メイリオ" panose="020B0604030504040204" pitchFamily="50" charset="-128"/>
                  <a:ea typeface="メイリオ" panose="020B0604030504040204" pitchFamily="50" charset="-128"/>
                </a:rPr>
                <a:t>着手してない</a:t>
              </a:r>
              <a:endParaRPr lang="zh-TW" altLang="en-US" sz="2000" dirty="0">
                <a:latin typeface="メイリオ" panose="020B0604030504040204" pitchFamily="50" charset="-128"/>
                <a:ea typeface="メイリオ" panose="020B0604030504040204" pitchFamily="50" charset="-128"/>
              </a:endParaRPr>
            </a:p>
          </p:txBody>
        </p:sp>
        <p:sp>
          <p:nvSpPr>
            <p:cNvPr id="54" name="テキスト ボックス 53"/>
            <p:cNvSpPr txBox="1"/>
            <p:nvPr/>
          </p:nvSpPr>
          <p:spPr>
            <a:xfrm>
              <a:off x="6597225" y="3834045"/>
              <a:ext cx="3330370" cy="707886"/>
            </a:xfrm>
            <a:prstGeom prst="rect">
              <a:avLst/>
            </a:prstGeom>
            <a:noFill/>
            <a:ln>
              <a:no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期間：</a:t>
              </a:r>
              <a:r>
                <a:rPr lang="en-US" altLang="ja-JP" sz="2000" dirty="0">
                  <a:latin typeface="メイリオ" panose="020B0604030504040204" pitchFamily="50" charset="-128"/>
                  <a:ea typeface="メイリオ" panose="020B0604030504040204" pitchFamily="50" charset="-128"/>
                </a:rPr>
                <a:t>n+1</a:t>
              </a:r>
              <a:r>
                <a:rPr lang="ja-JP" altLang="en-US" sz="2000" dirty="0">
                  <a:latin typeface="メイリオ" panose="020B0604030504040204" pitchFamily="50" charset="-128"/>
                  <a:ea typeface="メイリオ" panose="020B0604030504040204" pitchFamily="50" charset="-128"/>
                </a:rPr>
                <a:t>年度</a:t>
              </a:r>
            </a:p>
            <a:p>
              <a:r>
                <a:rPr lang="ja-JP" altLang="en-US" sz="2000" dirty="0">
                  <a:latin typeface="メイリオ" panose="020B0604030504040204" pitchFamily="50" charset="-128"/>
                  <a:ea typeface="メイリオ" panose="020B0604030504040204" pitchFamily="50" charset="-128"/>
                </a:rPr>
                <a:t>成り行き：着手していない</a:t>
              </a:r>
            </a:p>
          </p:txBody>
        </p:sp>
        <p:sp>
          <p:nvSpPr>
            <p:cNvPr id="55" name="テキスト ボックス 54"/>
            <p:cNvSpPr txBox="1"/>
            <p:nvPr/>
          </p:nvSpPr>
          <p:spPr>
            <a:xfrm>
              <a:off x="6597225" y="2985316"/>
              <a:ext cx="2546775" cy="707886"/>
            </a:xfrm>
            <a:prstGeom prst="rect">
              <a:avLst/>
            </a:prstGeom>
            <a:noFill/>
            <a:ln>
              <a:no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ありたい姿に</a:t>
              </a:r>
              <a:endParaRPr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到達しない</a:t>
              </a:r>
            </a:p>
          </p:txBody>
        </p:sp>
      </p:grpSp>
      <p:pic>
        <p:nvPicPr>
          <p:cNvPr id="6" name="図 5"/>
          <p:cNvPicPr>
            <a:picLocks noChangeAspect="1"/>
          </p:cNvPicPr>
          <p:nvPr/>
        </p:nvPicPr>
        <p:blipFill>
          <a:blip r:embed="rId4"/>
          <a:stretch>
            <a:fillRect/>
          </a:stretch>
        </p:blipFill>
        <p:spPr>
          <a:xfrm>
            <a:off x="836713" y="5374455"/>
            <a:ext cx="4932000" cy="2268236"/>
          </a:xfrm>
          <a:prstGeom prst="rect">
            <a:avLst/>
          </a:prstGeom>
        </p:spPr>
      </p:pic>
      <p:pic>
        <p:nvPicPr>
          <p:cNvPr id="2" name="図 1"/>
          <p:cNvPicPr>
            <a:picLocks noChangeAspect="1"/>
          </p:cNvPicPr>
          <p:nvPr/>
        </p:nvPicPr>
        <p:blipFill>
          <a:blip r:embed="rId5"/>
          <a:stretch>
            <a:fillRect/>
          </a:stretch>
        </p:blipFill>
        <p:spPr>
          <a:xfrm>
            <a:off x="854731" y="1742257"/>
            <a:ext cx="4608000" cy="2264959"/>
          </a:xfrm>
          <a:prstGeom prst="rect">
            <a:avLst/>
          </a:prstGeom>
        </p:spPr>
      </p:pic>
    </p:spTree>
    <p:extLst>
      <p:ext uri="{BB962C8B-B14F-4D97-AF65-F5344CB8AC3E}">
        <p14:creationId xmlns:p14="http://schemas.microsoft.com/office/powerpoint/2010/main" val="4074289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49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417190"/>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達成実行策の描き方③</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981074" y="704528"/>
            <a:ext cx="5543551" cy="461665"/>
          </a:xfrm>
          <a:prstGeom prst="rect">
            <a:avLst/>
          </a:prstGeom>
          <a:noFill/>
        </p:spPr>
        <p:txBody>
          <a:bodyPr wrap="square" rtlCol="0">
            <a:spAutoFit/>
          </a:bodyPr>
          <a:lstStyle/>
          <a:p>
            <a:pPr eaLnBrk="1" hangingPunct="1"/>
            <a:r>
              <a:rPr lang="ja-JP" altLang="en-US" sz="1200" dirty="0"/>
              <a:t>自部署で一番優先順位が高い課題について、問題解決のフレームワークを使って整理してください。</a:t>
            </a:r>
          </a:p>
        </p:txBody>
      </p:sp>
      <p:sp>
        <p:nvSpPr>
          <p:cNvPr id="31" name="Rectangle 20"/>
          <p:cNvSpPr>
            <a:spLocks noChangeArrowheads="1"/>
          </p:cNvSpPr>
          <p:nvPr/>
        </p:nvSpPr>
        <p:spPr bwMode="auto">
          <a:xfrm>
            <a:off x="312701" y="2142670"/>
            <a:ext cx="2452402" cy="3284347"/>
          </a:xfrm>
          <a:prstGeom prst="rect">
            <a:avLst/>
          </a:prstGeom>
          <a:solidFill>
            <a:schemeClr val="bg1"/>
          </a:solidFill>
          <a:ln w="9525">
            <a:solidFill>
              <a:schemeClr val="tx1"/>
            </a:solidFill>
            <a:miter lim="800000"/>
            <a:headEnd/>
            <a:tailEnd/>
          </a:ln>
        </p:spPr>
        <p:txBody>
          <a:bodyPr wrap="none" lIns="90000" tIns="46800" rIns="90000" bIns="46800" anchor="ctr"/>
          <a:lstStyle>
            <a:lvl1pPr>
              <a:defRPr kumimoji="1" sz="1200">
                <a:solidFill>
                  <a:schemeClr val="tx1"/>
                </a:solidFill>
                <a:latin typeface="Century Gothic" pitchFamily="34" charset="0"/>
                <a:ea typeface="ＭＳ Ｐゴシック" pitchFamily="50" charset="-128"/>
              </a:defRPr>
            </a:lvl1pPr>
            <a:lvl2pPr marL="742950" indent="-285750">
              <a:defRPr kumimoji="1" sz="1200">
                <a:solidFill>
                  <a:schemeClr val="tx1"/>
                </a:solidFill>
                <a:latin typeface="Century Gothic" pitchFamily="34" charset="0"/>
                <a:ea typeface="ＭＳ Ｐゴシック" pitchFamily="50" charset="-128"/>
              </a:defRPr>
            </a:lvl2pPr>
            <a:lvl3pPr marL="1143000" indent="-228600">
              <a:defRPr kumimoji="1" sz="1200">
                <a:solidFill>
                  <a:schemeClr val="tx1"/>
                </a:solidFill>
                <a:latin typeface="Century Gothic" pitchFamily="34" charset="0"/>
                <a:ea typeface="ＭＳ Ｐゴシック" pitchFamily="50" charset="-128"/>
              </a:defRPr>
            </a:lvl3pPr>
            <a:lvl4pPr marL="1600200" indent="-228600">
              <a:defRPr kumimoji="1" sz="1200">
                <a:solidFill>
                  <a:schemeClr val="tx1"/>
                </a:solidFill>
                <a:latin typeface="Century Gothic" pitchFamily="34" charset="0"/>
                <a:ea typeface="ＭＳ Ｐゴシック" pitchFamily="50" charset="-128"/>
              </a:defRPr>
            </a:lvl4pPr>
            <a:lvl5pPr marL="2057400" indent="-228600">
              <a:defRPr kumimoji="1" sz="1200">
                <a:solidFill>
                  <a:schemeClr val="tx1"/>
                </a:solidFill>
                <a:latin typeface="Century Gothic" pitchFamily="34"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9pPr>
          </a:lstStyle>
          <a:p>
            <a:pPr eaLnBrk="1" hangingPunct="1"/>
            <a:endParaRPr lang="ja-JP" altLang="en-US"/>
          </a:p>
        </p:txBody>
      </p:sp>
      <p:sp>
        <p:nvSpPr>
          <p:cNvPr id="32" name="Rectangle 20"/>
          <p:cNvSpPr>
            <a:spLocks noChangeArrowheads="1"/>
          </p:cNvSpPr>
          <p:nvPr/>
        </p:nvSpPr>
        <p:spPr bwMode="auto">
          <a:xfrm>
            <a:off x="4582453" y="1856656"/>
            <a:ext cx="2086907" cy="1402516"/>
          </a:xfrm>
          <a:prstGeom prst="rect">
            <a:avLst/>
          </a:prstGeom>
          <a:solidFill>
            <a:schemeClr val="bg1"/>
          </a:solidFill>
          <a:ln w="9525">
            <a:solidFill>
              <a:schemeClr val="tx1"/>
            </a:solidFill>
            <a:miter lim="800000"/>
            <a:headEnd/>
            <a:tailEnd/>
          </a:ln>
        </p:spPr>
        <p:txBody>
          <a:bodyPr wrap="none" lIns="90000" tIns="46800" rIns="90000" bIns="46800" anchor="ctr"/>
          <a:lstStyle>
            <a:lvl1pPr>
              <a:defRPr kumimoji="1" sz="1200">
                <a:solidFill>
                  <a:schemeClr val="tx1"/>
                </a:solidFill>
                <a:latin typeface="Century Gothic" pitchFamily="34" charset="0"/>
                <a:ea typeface="ＭＳ Ｐゴシック" pitchFamily="50" charset="-128"/>
              </a:defRPr>
            </a:lvl1pPr>
            <a:lvl2pPr marL="742950" indent="-285750">
              <a:defRPr kumimoji="1" sz="1200">
                <a:solidFill>
                  <a:schemeClr val="tx1"/>
                </a:solidFill>
                <a:latin typeface="Century Gothic" pitchFamily="34" charset="0"/>
                <a:ea typeface="ＭＳ Ｐゴシック" pitchFamily="50" charset="-128"/>
              </a:defRPr>
            </a:lvl2pPr>
            <a:lvl3pPr marL="1143000" indent="-228600">
              <a:defRPr kumimoji="1" sz="1200">
                <a:solidFill>
                  <a:schemeClr val="tx1"/>
                </a:solidFill>
                <a:latin typeface="Century Gothic" pitchFamily="34" charset="0"/>
                <a:ea typeface="ＭＳ Ｐゴシック" pitchFamily="50" charset="-128"/>
              </a:defRPr>
            </a:lvl3pPr>
            <a:lvl4pPr marL="1600200" indent="-228600">
              <a:defRPr kumimoji="1" sz="1200">
                <a:solidFill>
                  <a:schemeClr val="tx1"/>
                </a:solidFill>
                <a:latin typeface="Century Gothic" pitchFamily="34" charset="0"/>
                <a:ea typeface="ＭＳ Ｐゴシック" pitchFamily="50" charset="-128"/>
              </a:defRPr>
            </a:lvl4pPr>
            <a:lvl5pPr marL="2057400" indent="-228600">
              <a:defRPr kumimoji="1" sz="1200">
                <a:solidFill>
                  <a:schemeClr val="tx1"/>
                </a:solidFill>
                <a:latin typeface="Century Gothic" pitchFamily="34"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9pPr>
          </a:lstStyle>
          <a:p>
            <a:pPr eaLnBrk="1" hangingPunct="1"/>
            <a:endParaRPr lang="ja-JP" altLang="en-US"/>
          </a:p>
        </p:txBody>
      </p:sp>
      <p:sp>
        <p:nvSpPr>
          <p:cNvPr id="33" name="Rectangle 20"/>
          <p:cNvSpPr>
            <a:spLocks noChangeArrowheads="1"/>
          </p:cNvSpPr>
          <p:nvPr/>
        </p:nvSpPr>
        <p:spPr bwMode="auto">
          <a:xfrm>
            <a:off x="4582453" y="5101341"/>
            <a:ext cx="2086907" cy="1402516"/>
          </a:xfrm>
          <a:prstGeom prst="rect">
            <a:avLst/>
          </a:prstGeom>
          <a:solidFill>
            <a:schemeClr val="bg1"/>
          </a:solidFill>
          <a:ln w="9525">
            <a:solidFill>
              <a:schemeClr val="tx1"/>
            </a:solidFill>
            <a:miter lim="800000"/>
            <a:headEnd/>
            <a:tailEnd/>
          </a:ln>
        </p:spPr>
        <p:txBody>
          <a:bodyPr wrap="none" lIns="90000" tIns="46800" rIns="90000" bIns="46800" anchor="ctr"/>
          <a:lstStyle>
            <a:lvl1pPr>
              <a:defRPr kumimoji="1" sz="1200">
                <a:solidFill>
                  <a:schemeClr val="tx1"/>
                </a:solidFill>
                <a:latin typeface="Century Gothic" pitchFamily="34" charset="0"/>
                <a:ea typeface="ＭＳ Ｐゴシック" pitchFamily="50" charset="-128"/>
              </a:defRPr>
            </a:lvl1pPr>
            <a:lvl2pPr marL="742950" indent="-285750">
              <a:defRPr kumimoji="1" sz="1200">
                <a:solidFill>
                  <a:schemeClr val="tx1"/>
                </a:solidFill>
                <a:latin typeface="Century Gothic" pitchFamily="34" charset="0"/>
                <a:ea typeface="ＭＳ Ｐゴシック" pitchFamily="50" charset="-128"/>
              </a:defRPr>
            </a:lvl2pPr>
            <a:lvl3pPr marL="1143000" indent="-228600">
              <a:defRPr kumimoji="1" sz="1200">
                <a:solidFill>
                  <a:schemeClr val="tx1"/>
                </a:solidFill>
                <a:latin typeface="Century Gothic" pitchFamily="34" charset="0"/>
                <a:ea typeface="ＭＳ Ｐゴシック" pitchFamily="50" charset="-128"/>
              </a:defRPr>
            </a:lvl3pPr>
            <a:lvl4pPr marL="1600200" indent="-228600">
              <a:defRPr kumimoji="1" sz="1200">
                <a:solidFill>
                  <a:schemeClr val="tx1"/>
                </a:solidFill>
                <a:latin typeface="Century Gothic" pitchFamily="34" charset="0"/>
                <a:ea typeface="ＭＳ Ｐゴシック" pitchFamily="50" charset="-128"/>
              </a:defRPr>
            </a:lvl4pPr>
            <a:lvl5pPr marL="2057400" indent="-228600">
              <a:defRPr kumimoji="1" sz="1200">
                <a:solidFill>
                  <a:schemeClr val="tx1"/>
                </a:solidFill>
                <a:latin typeface="Century Gothic" pitchFamily="34"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9pPr>
          </a:lstStyle>
          <a:p>
            <a:pPr eaLnBrk="1" hangingPunct="1"/>
            <a:endParaRPr lang="ja-JP" altLang="en-US"/>
          </a:p>
        </p:txBody>
      </p:sp>
      <p:sp>
        <p:nvSpPr>
          <p:cNvPr id="38" name="Rectangle 20"/>
          <p:cNvSpPr>
            <a:spLocks noChangeArrowheads="1"/>
          </p:cNvSpPr>
          <p:nvPr/>
        </p:nvSpPr>
        <p:spPr bwMode="auto">
          <a:xfrm>
            <a:off x="4582453" y="3478999"/>
            <a:ext cx="2086907" cy="1402516"/>
          </a:xfrm>
          <a:prstGeom prst="rect">
            <a:avLst/>
          </a:prstGeom>
          <a:solidFill>
            <a:schemeClr val="bg1"/>
          </a:solidFill>
          <a:ln w="9525">
            <a:solidFill>
              <a:schemeClr val="tx1"/>
            </a:solidFill>
            <a:miter lim="800000"/>
            <a:headEnd/>
            <a:tailEnd/>
          </a:ln>
        </p:spPr>
        <p:txBody>
          <a:bodyPr wrap="none" lIns="90000" tIns="46800" rIns="90000" bIns="46800" anchor="ctr"/>
          <a:lstStyle>
            <a:lvl1pPr>
              <a:defRPr kumimoji="1" sz="1200">
                <a:solidFill>
                  <a:schemeClr val="tx1"/>
                </a:solidFill>
                <a:latin typeface="Century Gothic" pitchFamily="34" charset="0"/>
                <a:ea typeface="ＭＳ Ｐゴシック" pitchFamily="50" charset="-128"/>
              </a:defRPr>
            </a:lvl1pPr>
            <a:lvl2pPr marL="742950" indent="-285750">
              <a:defRPr kumimoji="1" sz="1200">
                <a:solidFill>
                  <a:schemeClr val="tx1"/>
                </a:solidFill>
                <a:latin typeface="Century Gothic" pitchFamily="34" charset="0"/>
                <a:ea typeface="ＭＳ Ｐゴシック" pitchFamily="50" charset="-128"/>
              </a:defRPr>
            </a:lvl2pPr>
            <a:lvl3pPr marL="1143000" indent="-228600">
              <a:defRPr kumimoji="1" sz="1200">
                <a:solidFill>
                  <a:schemeClr val="tx1"/>
                </a:solidFill>
                <a:latin typeface="Century Gothic" pitchFamily="34" charset="0"/>
                <a:ea typeface="ＭＳ Ｐゴシック" pitchFamily="50" charset="-128"/>
              </a:defRPr>
            </a:lvl3pPr>
            <a:lvl4pPr marL="1600200" indent="-228600">
              <a:defRPr kumimoji="1" sz="1200">
                <a:solidFill>
                  <a:schemeClr val="tx1"/>
                </a:solidFill>
                <a:latin typeface="Century Gothic" pitchFamily="34" charset="0"/>
                <a:ea typeface="ＭＳ Ｐゴシック" pitchFamily="50" charset="-128"/>
              </a:defRPr>
            </a:lvl4pPr>
            <a:lvl5pPr marL="2057400" indent="-228600">
              <a:defRPr kumimoji="1" sz="1200">
                <a:solidFill>
                  <a:schemeClr val="tx1"/>
                </a:solidFill>
                <a:latin typeface="Century Gothic" pitchFamily="34"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9pPr>
          </a:lstStyle>
          <a:p>
            <a:pPr eaLnBrk="1" hangingPunct="1"/>
            <a:endParaRPr lang="ja-JP" altLang="en-US"/>
          </a:p>
        </p:txBody>
      </p:sp>
      <p:sp>
        <p:nvSpPr>
          <p:cNvPr id="18" name="角丸四角形 17"/>
          <p:cNvSpPr/>
          <p:nvPr/>
        </p:nvSpPr>
        <p:spPr>
          <a:xfrm>
            <a:off x="288389" y="7504784"/>
            <a:ext cx="4794196" cy="1120624"/>
          </a:xfrm>
          <a:prstGeom prst="roundRect">
            <a:avLst>
              <a:gd name="adj" fmla="val 100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84138" eaLnBrk="1" hangingPunct="1">
              <a:spcBef>
                <a:spcPts val="600"/>
              </a:spcBef>
            </a:pPr>
            <a:r>
              <a:rPr lang="en-US" altLang="ja-JP" sz="1100" dirty="0">
                <a:solidFill>
                  <a:schemeClr val="tx1"/>
                </a:solidFill>
              </a:rPr>
              <a:t>【</a:t>
            </a:r>
            <a:r>
              <a:rPr lang="ja-JP" altLang="en-US" sz="1100" dirty="0">
                <a:solidFill>
                  <a:schemeClr val="tx1"/>
                </a:solidFill>
              </a:rPr>
              <a:t>演習のポイント</a:t>
            </a:r>
            <a:r>
              <a:rPr lang="en-US" altLang="ja-JP" sz="1100" dirty="0">
                <a:solidFill>
                  <a:schemeClr val="tx1"/>
                </a:solidFill>
              </a:rPr>
              <a:t>】</a:t>
            </a:r>
          </a:p>
          <a:p>
            <a:pPr indent="84138" eaLnBrk="1" hangingPunct="1">
              <a:spcBef>
                <a:spcPts val="600"/>
              </a:spcBef>
            </a:pPr>
            <a:r>
              <a:rPr lang="ja-JP" altLang="en-US" sz="1100" dirty="0">
                <a:solidFill>
                  <a:schemeClr val="tx1"/>
                </a:solidFill>
              </a:rPr>
              <a:t>①</a:t>
            </a:r>
            <a:r>
              <a:rPr lang="en-US" altLang="ja-JP" sz="1100" dirty="0">
                <a:solidFill>
                  <a:schemeClr val="tx1"/>
                </a:solidFill>
              </a:rPr>
              <a:t>Step1</a:t>
            </a:r>
            <a:r>
              <a:rPr lang="ja-JP" altLang="en-US" sz="1100" dirty="0">
                <a:solidFill>
                  <a:schemeClr val="tx1"/>
                </a:solidFill>
              </a:rPr>
              <a:t>から順番に進めてください</a:t>
            </a:r>
            <a:endParaRPr lang="en-US" altLang="ja-JP" sz="1100" dirty="0">
              <a:solidFill>
                <a:schemeClr val="tx1"/>
              </a:solidFill>
            </a:endParaRPr>
          </a:p>
          <a:p>
            <a:pPr indent="84138" eaLnBrk="1" hangingPunct="1">
              <a:spcBef>
                <a:spcPts val="600"/>
              </a:spcBef>
            </a:pPr>
            <a:r>
              <a:rPr lang="ja-JP" altLang="en-US" sz="1100" dirty="0">
                <a:solidFill>
                  <a:schemeClr val="tx1"/>
                </a:solidFill>
              </a:rPr>
              <a:t>②分からない場合は、周囲の方と話をしながら演習を進めてください</a:t>
            </a:r>
            <a:endParaRPr lang="en-US" altLang="ja-JP" sz="1100" dirty="0">
              <a:solidFill>
                <a:schemeClr val="tx1"/>
              </a:solidFill>
            </a:endParaRPr>
          </a:p>
          <a:p>
            <a:pPr indent="84138" eaLnBrk="1" hangingPunct="1">
              <a:spcBef>
                <a:spcPts val="600"/>
              </a:spcBef>
            </a:pPr>
            <a:r>
              <a:rPr lang="ja-JP" altLang="en-US" sz="1100" dirty="0">
                <a:solidFill>
                  <a:schemeClr val="tx1"/>
                </a:solidFill>
              </a:rPr>
              <a:t>③達成実行策は、皆さんで議論しながら進めることもお勧めです</a:t>
            </a: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9200" y="7268921"/>
            <a:ext cx="1204737" cy="1386146"/>
          </a:xfrm>
          <a:prstGeom prst="rect">
            <a:avLst/>
          </a:prstGeom>
        </p:spPr>
      </p:pic>
      <p:sp>
        <p:nvSpPr>
          <p:cNvPr id="34" name="Rectangle 20"/>
          <p:cNvSpPr>
            <a:spLocks noChangeArrowheads="1"/>
          </p:cNvSpPr>
          <p:nvPr/>
        </p:nvSpPr>
        <p:spPr bwMode="auto">
          <a:xfrm>
            <a:off x="1662739" y="5710724"/>
            <a:ext cx="2086907" cy="1402516"/>
          </a:xfrm>
          <a:prstGeom prst="rect">
            <a:avLst/>
          </a:prstGeom>
          <a:solidFill>
            <a:schemeClr val="bg1"/>
          </a:solidFill>
          <a:ln w="9525">
            <a:solidFill>
              <a:schemeClr val="tx1"/>
            </a:solidFill>
            <a:miter lim="800000"/>
            <a:headEnd/>
            <a:tailEnd/>
          </a:ln>
        </p:spPr>
        <p:txBody>
          <a:bodyPr wrap="none" lIns="90000" tIns="46800" rIns="90000" bIns="46800" anchor="ctr"/>
          <a:lstStyle>
            <a:lvl1pPr>
              <a:defRPr kumimoji="1" sz="1200">
                <a:solidFill>
                  <a:schemeClr val="tx1"/>
                </a:solidFill>
                <a:latin typeface="Century Gothic" pitchFamily="34" charset="0"/>
                <a:ea typeface="ＭＳ Ｐゴシック" pitchFamily="50" charset="-128"/>
              </a:defRPr>
            </a:lvl1pPr>
            <a:lvl2pPr marL="742950" indent="-285750">
              <a:defRPr kumimoji="1" sz="1200">
                <a:solidFill>
                  <a:schemeClr val="tx1"/>
                </a:solidFill>
                <a:latin typeface="Century Gothic" pitchFamily="34" charset="0"/>
                <a:ea typeface="ＭＳ Ｐゴシック" pitchFamily="50" charset="-128"/>
              </a:defRPr>
            </a:lvl2pPr>
            <a:lvl3pPr marL="1143000" indent="-228600">
              <a:defRPr kumimoji="1" sz="1200">
                <a:solidFill>
                  <a:schemeClr val="tx1"/>
                </a:solidFill>
                <a:latin typeface="Century Gothic" pitchFamily="34" charset="0"/>
                <a:ea typeface="ＭＳ Ｐゴシック" pitchFamily="50" charset="-128"/>
              </a:defRPr>
            </a:lvl3pPr>
            <a:lvl4pPr marL="1600200" indent="-228600">
              <a:defRPr kumimoji="1" sz="1200">
                <a:solidFill>
                  <a:schemeClr val="tx1"/>
                </a:solidFill>
                <a:latin typeface="Century Gothic" pitchFamily="34" charset="0"/>
                <a:ea typeface="ＭＳ Ｐゴシック" pitchFamily="50" charset="-128"/>
              </a:defRPr>
            </a:lvl4pPr>
            <a:lvl5pPr marL="2057400" indent="-228600">
              <a:defRPr kumimoji="1" sz="1200">
                <a:solidFill>
                  <a:schemeClr val="tx1"/>
                </a:solidFill>
                <a:latin typeface="Century Gothic" pitchFamily="34"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Century Gothic" pitchFamily="34" charset="0"/>
                <a:ea typeface="ＭＳ Ｐゴシック" pitchFamily="50" charset="-128"/>
              </a:defRPr>
            </a:lvl9pPr>
          </a:lstStyle>
          <a:p>
            <a:pPr eaLnBrk="1" hangingPunct="1"/>
            <a:endParaRPr lang="ja-JP" altLang="en-US"/>
          </a:p>
        </p:txBody>
      </p:sp>
      <p:pic>
        <p:nvPicPr>
          <p:cNvPr id="15" name="図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0452" y="723755"/>
            <a:ext cx="592097" cy="592097"/>
          </a:xfrm>
          <a:prstGeom prst="rect">
            <a:avLst/>
          </a:prstGeom>
        </p:spPr>
      </p:pic>
      <p:grpSp>
        <p:nvGrpSpPr>
          <p:cNvPr id="2" name="Group 4"/>
          <p:cNvGrpSpPr>
            <a:grpSpLocks noChangeAspect="1"/>
          </p:cNvGrpSpPr>
          <p:nvPr/>
        </p:nvGrpSpPr>
        <p:grpSpPr bwMode="auto">
          <a:xfrm>
            <a:off x="222250" y="1746250"/>
            <a:ext cx="4268788" cy="5030788"/>
            <a:chOff x="140" y="1100"/>
            <a:chExt cx="2689" cy="3169"/>
          </a:xfrm>
        </p:grpSpPr>
        <p:sp>
          <p:nvSpPr>
            <p:cNvPr id="4" name="AutoShape 3"/>
            <p:cNvSpPr>
              <a:spLocks noChangeAspect="1" noChangeArrowheads="1" noTextEdit="1"/>
            </p:cNvSpPr>
            <p:nvPr/>
          </p:nvSpPr>
          <p:spPr bwMode="auto">
            <a:xfrm>
              <a:off x="140" y="1100"/>
              <a:ext cx="2654" cy="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 name="Rectangle 5"/>
            <p:cNvSpPr>
              <a:spLocks noChangeArrowheads="1"/>
            </p:cNvSpPr>
            <p:nvPr/>
          </p:nvSpPr>
          <p:spPr bwMode="auto">
            <a:xfrm>
              <a:off x="184" y="3912"/>
              <a:ext cx="681" cy="325"/>
            </a:xfrm>
            <a:prstGeom prst="rect">
              <a:avLst/>
            </a:prstGeom>
            <a:solidFill>
              <a:srgbClr val="558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 name="Rectangle 6"/>
            <p:cNvSpPr>
              <a:spLocks noChangeArrowheads="1"/>
            </p:cNvSpPr>
            <p:nvPr/>
          </p:nvSpPr>
          <p:spPr bwMode="auto">
            <a:xfrm>
              <a:off x="184" y="3912"/>
              <a:ext cx="681" cy="325"/>
            </a:xfrm>
            <a:prstGeom prst="rect">
              <a:avLst/>
            </a:pr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 name="Rectangle 7"/>
            <p:cNvSpPr>
              <a:spLocks noChangeArrowheads="1"/>
            </p:cNvSpPr>
            <p:nvPr/>
          </p:nvSpPr>
          <p:spPr bwMode="auto">
            <a:xfrm>
              <a:off x="363" y="3926"/>
              <a:ext cx="453"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Step2</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9" name="Rectangle 8"/>
            <p:cNvSpPr>
              <a:spLocks noChangeArrowheads="1"/>
            </p:cNvSpPr>
            <p:nvPr/>
          </p:nvSpPr>
          <p:spPr bwMode="auto">
            <a:xfrm>
              <a:off x="366" y="4052"/>
              <a:ext cx="22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現</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0" name="Rectangle 9"/>
            <p:cNvSpPr>
              <a:spLocks noChangeArrowheads="1"/>
            </p:cNvSpPr>
            <p:nvPr/>
          </p:nvSpPr>
          <p:spPr bwMode="auto">
            <a:xfrm>
              <a:off x="577" y="4052"/>
              <a:ext cx="22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状</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1" name="Rectangle 10"/>
            <p:cNvSpPr>
              <a:spLocks noChangeArrowheads="1"/>
            </p:cNvSpPr>
            <p:nvPr/>
          </p:nvSpPr>
          <p:spPr bwMode="auto">
            <a:xfrm>
              <a:off x="2110" y="3169"/>
              <a:ext cx="682" cy="324"/>
            </a:xfrm>
            <a:prstGeom prst="rect">
              <a:avLst/>
            </a:prstGeom>
            <a:solidFill>
              <a:srgbClr val="558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Rectangle 11"/>
            <p:cNvSpPr>
              <a:spLocks noChangeArrowheads="1"/>
            </p:cNvSpPr>
            <p:nvPr/>
          </p:nvSpPr>
          <p:spPr bwMode="auto">
            <a:xfrm>
              <a:off x="2110" y="3169"/>
              <a:ext cx="682" cy="324"/>
            </a:xfrm>
            <a:prstGeom prst="rect">
              <a:avLst/>
            </a:pr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Rectangle 12"/>
            <p:cNvSpPr>
              <a:spLocks noChangeArrowheads="1"/>
            </p:cNvSpPr>
            <p:nvPr/>
          </p:nvSpPr>
          <p:spPr bwMode="auto">
            <a:xfrm>
              <a:off x="2289" y="3182"/>
              <a:ext cx="45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Step3</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4" name="Rectangle 13"/>
            <p:cNvSpPr>
              <a:spLocks noChangeArrowheads="1"/>
            </p:cNvSpPr>
            <p:nvPr/>
          </p:nvSpPr>
          <p:spPr bwMode="auto">
            <a:xfrm>
              <a:off x="2239" y="3309"/>
              <a:ext cx="332"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成り行き</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2110" y="1113"/>
              <a:ext cx="682" cy="324"/>
            </a:xfrm>
            <a:prstGeom prst="rect">
              <a:avLst/>
            </a:prstGeom>
            <a:solidFill>
              <a:srgbClr val="558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 name="Rectangle 15"/>
            <p:cNvSpPr>
              <a:spLocks noChangeArrowheads="1"/>
            </p:cNvSpPr>
            <p:nvPr/>
          </p:nvSpPr>
          <p:spPr bwMode="auto">
            <a:xfrm>
              <a:off x="2110" y="1113"/>
              <a:ext cx="682" cy="324"/>
            </a:xfrm>
            <a:prstGeom prst="rect">
              <a:avLst/>
            </a:pr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Rectangle 16"/>
            <p:cNvSpPr>
              <a:spLocks noChangeArrowheads="1"/>
            </p:cNvSpPr>
            <p:nvPr/>
          </p:nvSpPr>
          <p:spPr bwMode="auto">
            <a:xfrm>
              <a:off x="2289" y="1126"/>
              <a:ext cx="45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Step1</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2187" y="1253"/>
              <a:ext cx="332"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ありたい</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2" name="Rectangle 18"/>
            <p:cNvSpPr>
              <a:spLocks noChangeArrowheads="1"/>
            </p:cNvSpPr>
            <p:nvPr/>
          </p:nvSpPr>
          <p:spPr bwMode="auto">
            <a:xfrm>
              <a:off x="2610" y="1253"/>
              <a:ext cx="219"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姿</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3" name="Freeform 19"/>
            <p:cNvSpPr>
              <a:spLocks noEditPoints="1"/>
            </p:cNvSpPr>
            <p:nvPr/>
          </p:nvSpPr>
          <p:spPr bwMode="auto">
            <a:xfrm>
              <a:off x="864" y="3332"/>
              <a:ext cx="1247" cy="747"/>
            </a:xfrm>
            <a:custGeom>
              <a:avLst/>
              <a:gdLst>
                <a:gd name="T0" fmla="*/ 27 w 7877"/>
                <a:gd name="T1" fmla="*/ 4717 h 4717"/>
                <a:gd name="T2" fmla="*/ 7844 w 7877"/>
                <a:gd name="T3" fmla="*/ 50 h 4717"/>
                <a:gd name="T4" fmla="*/ 7818 w 7877"/>
                <a:gd name="T5" fmla="*/ 5 h 4717"/>
                <a:gd name="T6" fmla="*/ 0 w 7877"/>
                <a:gd name="T7" fmla="*/ 4672 h 4717"/>
                <a:gd name="T8" fmla="*/ 27 w 7877"/>
                <a:gd name="T9" fmla="*/ 4717 h 4717"/>
                <a:gd name="T10" fmla="*/ 7681 w 7877"/>
                <a:gd name="T11" fmla="*/ 338 h 4717"/>
                <a:gd name="T12" fmla="*/ 7877 w 7877"/>
                <a:gd name="T13" fmla="*/ 0 h 4717"/>
                <a:gd name="T14" fmla="*/ 7487 w 7877"/>
                <a:gd name="T15" fmla="*/ 13 h 4717"/>
                <a:gd name="T16" fmla="*/ 7462 w 7877"/>
                <a:gd name="T17" fmla="*/ 39 h 4717"/>
                <a:gd name="T18" fmla="*/ 7489 w 7877"/>
                <a:gd name="T19" fmla="*/ 65 h 4717"/>
                <a:gd name="T20" fmla="*/ 7832 w 7877"/>
                <a:gd name="T21" fmla="*/ 54 h 4717"/>
                <a:gd name="T22" fmla="*/ 7808 w 7877"/>
                <a:gd name="T23" fmla="*/ 15 h 4717"/>
                <a:gd name="T24" fmla="*/ 7636 w 7877"/>
                <a:gd name="T25" fmla="*/ 312 h 4717"/>
                <a:gd name="T26" fmla="*/ 7646 w 7877"/>
                <a:gd name="T27" fmla="*/ 347 h 4717"/>
                <a:gd name="T28" fmla="*/ 7681 w 7877"/>
                <a:gd name="T29" fmla="*/ 338 h 4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77" h="4717">
                  <a:moveTo>
                    <a:pt x="27" y="4717"/>
                  </a:moveTo>
                  <a:lnTo>
                    <a:pt x="7844" y="50"/>
                  </a:lnTo>
                  <a:lnTo>
                    <a:pt x="7818" y="5"/>
                  </a:lnTo>
                  <a:lnTo>
                    <a:pt x="0" y="4672"/>
                  </a:lnTo>
                  <a:lnTo>
                    <a:pt x="27" y="4717"/>
                  </a:lnTo>
                  <a:close/>
                  <a:moveTo>
                    <a:pt x="7681" y="338"/>
                  </a:moveTo>
                  <a:lnTo>
                    <a:pt x="7877" y="0"/>
                  </a:lnTo>
                  <a:lnTo>
                    <a:pt x="7487" y="13"/>
                  </a:lnTo>
                  <a:cubicBezTo>
                    <a:pt x="7473" y="13"/>
                    <a:pt x="7461" y="25"/>
                    <a:pt x="7462" y="39"/>
                  </a:cubicBezTo>
                  <a:cubicBezTo>
                    <a:pt x="7462" y="54"/>
                    <a:pt x="7474" y="65"/>
                    <a:pt x="7489" y="65"/>
                  </a:cubicBezTo>
                  <a:lnTo>
                    <a:pt x="7832" y="54"/>
                  </a:lnTo>
                  <a:lnTo>
                    <a:pt x="7808" y="15"/>
                  </a:lnTo>
                  <a:lnTo>
                    <a:pt x="7636" y="312"/>
                  </a:lnTo>
                  <a:cubicBezTo>
                    <a:pt x="7629" y="324"/>
                    <a:pt x="7633" y="340"/>
                    <a:pt x="7646" y="347"/>
                  </a:cubicBezTo>
                  <a:cubicBezTo>
                    <a:pt x="7658" y="355"/>
                    <a:pt x="7674" y="350"/>
                    <a:pt x="7681" y="338"/>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 name="Freeform 20"/>
            <p:cNvSpPr>
              <a:spLocks noEditPoints="1"/>
            </p:cNvSpPr>
            <p:nvPr/>
          </p:nvSpPr>
          <p:spPr bwMode="auto">
            <a:xfrm>
              <a:off x="2428" y="1438"/>
              <a:ext cx="47" cy="1731"/>
            </a:xfrm>
            <a:custGeom>
              <a:avLst/>
              <a:gdLst>
                <a:gd name="T0" fmla="*/ 344 w 585"/>
                <a:gd name="T1" fmla="*/ 21766 h 21869"/>
                <a:gd name="T2" fmla="*/ 344 w 585"/>
                <a:gd name="T3" fmla="*/ 103 h 21869"/>
                <a:gd name="T4" fmla="*/ 240 w 585"/>
                <a:gd name="T5" fmla="*/ 103 h 21869"/>
                <a:gd name="T6" fmla="*/ 240 w 585"/>
                <a:gd name="T7" fmla="*/ 21766 h 21869"/>
                <a:gd name="T8" fmla="*/ 344 w 585"/>
                <a:gd name="T9" fmla="*/ 21766 h 21869"/>
                <a:gd name="T10" fmla="*/ 14 w 585"/>
                <a:gd name="T11" fmla="*/ 21392 h 21869"/>
                <a:gd name="T12" fmla="*/ 292 w 585"/>
                <a:gd name="T13" fmla="*/ 21869 h 21869"/>
                <a:gd name="T14" fmla="*/ 571 w 585"/>
                <a:gd name="T15" fmla="*/ 21392 h 21869"/>
                <a:gd name="T16" fmla="*/ 552 w 585"/>
                <a:gd name="T17" fmla="*/ 21321 h 21869"/>
                <a:gd name="T18" fmla="*/ 481 w 585"/>
                <a:gd name="T19" fmla="*/ 21340 h 21869"/>
                <a:gd name="T20" fmla="*/ 248 w 585"/>
                <a:gd name="T21" fmla="*/ 21740 h 21869"/>
                <a:gd name="T22" fmla="*/ 337 w 585"/>
                <a:gd name="T23" fmla="*/ 21740 h 21869"/>
                <a:gd name="T24" fmla="*/ 104 w 585"/>
                <a:gd name="T25" fmla="*/ 21340 h 21869"/>
                <a:gd name="T26" fmla="*/ 33 w 585"/>
                <a:gd name="T27" fmla="*/ 21321 h 21869"/>
                <a:gd name="T28" fmla="*/ 14 w 585"/>
                <a:gd name="T29" fmla="*/ 21392 h 21869"/>
                <a:gd name="T30" fmla="*/ 571 w 585"/>
                <a:gd name="T31" fmla="*/ 477 h 21869"/>
                <a:gd name="T32" fmla="*/ 292 w 585"/>
                <a:gd name="T33" fmla="*/ 0 h 21869"/>
                <a:gd name="T34" fmla="*/ 14 w 585"/>
                <a:gd name="T35" fmla="*/ 477 h 21869"/>
                <a:gd name="T36" fmla="*/ 33 w 585"/>
                <a:gd name="T37" fmla="*/ 548 h 21869"/>
                <a:gd name="T38" fmla="*/ 104 w 585"/>
                <a:gd name="T39" fmla="*/ 530 h 21869"/>
                <a:gd name="T40" fmla="*/ 104 w 585"/>
                <a:gd name="T41" fmla="*/ 530 h 21869"/>
                <a:gd name="T42" fmla="*/ 337 w 585"/>
                <a:gd name="T43" fmla="*/ 130 h 21869"/>
                <a:gd name="T44" fmla="*/ 248 w 585"/>
                <a:gd name="T45" fmla="*/ 130 h 21869"/>
                <a:gd name="T46" fmla="*/ 481 w 585"/>
                <a:gd name="T47" fmla="*/ 530 h 21869"/>
                <a:gd name="T48" fmla="*/ 552 w 585"/>
                <a:gd name="T49" fmla="*/ 548 h 21869"/>
                <a:gd name="T50" fmla="*/ 571 w 585"/>
                <a:gd name="T51" fmla="*/ 477 h 21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5" h="21869">
                  <a:moveTo>
                    <a:pt x="344" y="21766"/>
                  </a:moveTo>
                  <a:lnTo>
                    <a:pt x="344" y="103"/>
                  </a:lnTo>
                  <a:lnTo>
                    <a:pt x="240" y="103"/>
                  </a:lnTo>
                  <a:lnTo>
                    <a:pt x="240" y="21766"/>
                  </a:lnTo>
                  <a:lnTo>
                    <a:pt x="344" y="21766"/>
                  </a:lnTo>
                  <a:close/>
                  <a:moveTo>
                    <a:pt x="14" y="21392"/>
                  </a:moveTo>
                  <a:lnTo>
                    <a:pt x="292" y="21869"/>
                  </a:lnTo>
                  <a:lnTo>
                    <a:pt x="571" y="21392"/>
                  </a:lnTo>
                  <a:cubicBezTo>
                    <a:pt x="585" y="21367"/>
                    <a:pt x="577" y="21336"/>
                    <a:pt x="552" y="21321"/>
                  </a:cubicBezTo>
                  <a:cubicBezTo>
                    <a:pt x="527" y="21307"/>
                    <a:pt x="495" y="21315"/>
                    <a:pt x="481" y="21340"/>
                  </a:cubicBezTo>
                  <a:lnTo>
                    <a:pt x="248" y="21740"/>
                  </a:lnTo>
                  <a:lnTo>
                    <a:pt x="337" y="21740"/>
                  </a:lnTo>
                  <a:lnTo>
                    <a:pt x="104" y="21340"/>
                  </a:lnTo>
                  <a:cubicBezTo>
                    <a:pt x="90" y="21315"/>
                    <a:pt x="58" y="21307"/>
                    <a:pt x="33" y="21321"/>
                  </a:cubicBezTo>
                  <a:cubicBezTo>
                    <a:pt x="8" y="21336"/>
                    <a:pt x="0" y="21367"/>
                    <a:pt x="14" y="21392"/>
                  </a:cubicBezTo>
                  <a:close/>
                  <a:moveTo>
                    <a:pt x="571" y="477"/>
                  </a:moveTo>
                  <a:lnTo>
                    <a:pt x="292" y="0"/>
                  </a:lnTo>
                  <a:lnTo>
                    <a:pt x="14" y="477"/>
                  </a:lnTo>
                  <a:cubicBezTo>
                    <a:pt x="0" y="502"/>
                    <a:pt x="8" y="534"/>
                    <a:pt x="33" y="548"/>
                  </a:cubicBezTo>
                  <a:cubicBezTo>
                    <a:pt x="58" y="563"/>
                    <a:pt x="90" y="554"/>
                    <a:pt x="104" y="530"/>
                  </a:cubicBezTo>
                  <a:lnTo>
                    <a:pt x="104" y="530"/>
                  </a:lnTo>
                  <a:lnTo>
                    <a:pt x="337" y="130"/>
                  </a:lnTo>
                  <a:lnTo>
                    <a:pt x="248" y="130"/>
                  </a:lnTo>
                  <a:lnTo>
                    <a:pt x="481" y="530"/>
                  </a:lnTo>
                  <a:cubicBezTo>
                    <a:pt x="495" y="554"/>
                    <a:pt x="527" y="563"/>
                    <a:pt x="552" y="548"/>
                  </a:cubicBezTo>
                  <a:cubicBezTo>
                    <a:pt x="577" y="534"/>
                    <a:pt x="585" y="502"/>
                    <a:pt x="571" y="477"/>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6" name="Freeform 21"/>
            <p:cNvSpPr>
              <a:spLocks/>
            </p:cNvSpPr>
            <p:nvPr/>
          </p:nvSpPr>
          <p:spPr bwMode="auto">
            <a:xfrm>
              <a:off x="1755" y="2215"/>
              <a:ext cx="293" cy="189"/>
            </a:xfrm>
            <a:custGeom>
              <a:avLst/>
              <a:gdLst>
                <a:gd name="T0" fmla="*/ 293 w 293"/>
                <a:gd name="T1" fmla="*/ 47 h 189"/>
                <a:gd name="T2" fmla="*/ 94 w 293"/>
                <a:gd name="T3" fmla="*/ 47 h 189"/>
                <a:gd name="T4" fmla="*/ 94 w 293"/>
                <a:gd name="T5" fmla="*/ 0 h 189"/>
                <a:gd name="T6" fmla="*/ 0 w 293"/>
                <a:gd name="T7" fmla="*/ 95 h 189"/>
                <a:gd name="T8" fmla="*/ 94 w 293"/>
                <a:gd name="T9" fmla="*/ 189 h 189"/>
                <a:gd name="T10" fmla="*/ 94 w 293"/>
                <a:gd name="T11" fmla="*/ 142 h 189"/>
                <a:gd name="T12" fmla="*/ 293 w 293"/>
                <a:gd name="T13" fmla="*/ 142 h 189"/>
                <a:gd name="T14" fmla="*/ 293 w 293"/>
                <a:gd name="T15" fmla="*/ 47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189">
                  <a:moveTo>
                    <a:pt x="293" y="47"/>
                  </a:moveTo>
                  <a:lnTo>
                    <a:pt x="94" y="47"/>
                  </a:lnTo>
                  <a:lnTo>
                    <a:pt x="94" y="0"/>
                  </a:lnTo>
                  <a:lnTo>
                    <a:pt x="0" y="95"/>
                  </a:lnTo>
                  <a:lnTo>
                    <a:pt x="94" y="189"/>
                  </a:lnTo>
                  <a:lnTo>
                    <a:pt x="94" y="142"/>
                  </a:lnTo>
                  <a:lnTo>
                    <a:pt x="293" y="142"/>
                  </a:lnTo>
                  <a:lnTo>
                    <a:pt x="293"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22"/>
            <p:cNvSpPr>
              <a:spLocks/>
            </p:cNvSpPr>
            <p:nvPr/>
          </p:nvSpPr>
          <p:spPr bwMode="auto">
            <a:xfrm>
              <a:off x="1755" y="2215"/>
              <a:ext cx="293" cy="189"/>
            </a:xfrm>
            <a:custGeom>
              <a:avLst/>
              <a:gdLst>
                <a:gd name="T0" fmla="*/ 293 w 293"/>
                <a:gd name="T1" fmla="*/ 47 h 189"/>
                <a:gd name="T2" fmla="*/ 94 w 293"/>
                <a:gd name="T3" fmla="*/ 47 h 189"/>
                <a:gd name="T4" fmla="*/ 94 w 293"/>
                <a:gd name="T5" fmla="*/ 0 h 189"/>
                <a:gd name="T6" fmla="*/ 0 w 293"/>
                <a:gd name="T7" fmla="*/ 95 h 189"/>
                <a:gd name="T8" fmla="*/ 94 w 293"/>
                <a:gd name="T9" fmla="*/ 189 h 189"/>
                <a:gd name="T10" fmla="*/ 94 w 293"/>
                <a:gd name="T11" fmla="*/ 142 h 189"/>
                <a:gd name="T12" fmla="*/ 293 w 293"/>
                <a:gd name="T13" fmla="*/ 142 h 189"/>
                <a:gd name="T14" fmla="*/ 293 w 293"/>
                <a:gd name="T15" fmla="*/ 47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189">
                  <a:moveTo>
                    <a:pt x="293" y="47"/>
                  </a:moveTo>
                  <a:lnTo>
                    <a:pt x="94" y="47"/>
                  </a:lnTo>
                  <a:lnTo>
                    <a:pt x="94" y="0"/>
                  </a:lnTo>
                  <a:lnTo>
                    <a:pt x="0" y="95"/>
                  </a:lnTo>
                  <a:lnTo>
                    <a:pt x="94" y="189"/>
                  </a:lnTo>
                  <a:lnTo>
                    <a:pt x="94" y="142"/>
                  </a:lnTo>
                  <a:lnTo>
                    <a:pt x="293" y="142"/>
                  </a:lnTo>
                  <a:lnTo>
                    <a:pt x="293" y="47"/>
                  </a:lnTo>
                  <a:close/>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Rectangle 23"/>
            <p:cNvSpPr>
              <a:spLocks noChangeArrowheads="1"/>
            </p:cNvSpPr>
            <p:nvPr/>
          </p:nvSpPr>
          <p:spPr bwMode="auto">
            <a:xfrm>
              <a:off x="2110" y="2141"/>
              <a:ext cx="682" cy="324"/>
            </a:xfrm>
            <a:prstGeom prst="rect">
              <a:avLst/>
            </a:prstGeom>
            <a:solidFill>
              <a:srgbClr val="558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Rectangle 24"/>
            <p:cNvSpPr>
              <a:spLocks noChangeArrowheads="1"/>
            </p:cNvSpPr>
            <p:nvPr/>
          </p:nvSpPr>
          <p:spPr bwMode="auto">
            <a:xfrm>
              <a:off x="2110" y="2141"/>
              <a:ext cx="682" cy="324"/>
            </a:xfrm>
            <a:prstGeom prst="rect">
              <a:avLst/>
            </a:pr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Rectangle 25"/>
            <p:cNvSpPr>
              <a:spLocks noChangeArrowheads="1"/>
            </p:cNvSpPr>
            <p:nvPr/>
          </p:nvSpPr>
          <p:spPr bwMode="auto">
            <a:xfrm>
              <a:off x="2289" y="2154"/>
              <a:ext cx="45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Step4</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5" name="Rectangle 26"/>
            <p:cNvSpPr>
              <a:spLocks noChangeArrowheads="1"/>
            </p:cNvSpPr>
            <p:nvPr/>
          </p:nvSpPr>
          <p:spPr bwMode="auto">
            <a:xfrm>
              <a:off x="2239" y="2281"/>
              <a:ext cx="332"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FFFFFF"/>
                  </a:solidFill>
                  <a:effectLst/>
                  <a:latin typeface="メイリオ" panose="020B0604030504040204" pitchFamily="50" charset="-128"/>
                  <a:ea typeface="メイリオ" panose="020B0604030504040204" pitchFamily="50" charset="-128"/>
                </a:rPr>
                <a:t>ギャップ</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6" name="Rectangle 27"/>
            <p:cNvSpPr>
              <a:spLocks noChangeArrowheads="1"/>
            </p:cNvSpPr>
            <p:nvPr/>
          </p:nvSpPr>
          <p:spPr bwMode="auto">
            <a:xfrm>
              <a:off x="204" y="1110"/>
              <a:ext cx="452"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a:ln>
                    <a:noFill/>
                  </a:ln>
                  <a:solidFill>
                    <a:srgbClr val="000000"/>
                  </a:solidFill>
                  <a:effectLst/>
                  <a:latin typeface="メイリオ" panose="020B0604030504040204" pitchFamily="50" charset="-128"/>
                  <a:ea typeface="メイリオ" panose="020B0604030504040204" pitchFamily="50" charset="-128"/>
                </a:rPr>
                <a:t>Step5</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631" y="1110"/>
              <a:ext cx="945"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300" b="1"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達成</a:t>
              </a:r>
              <a:r>
                <a:rPr kumimoji="0" lang="ja-JP" altLang="en-US" sz="1300" b="1" dirty="0">
                  <a:solidFill>
                    <a:srgbClr val="000000"/>
                  </a:solidFill>
                  <a:latin typeface="メイリオ" panose="020B0604030504040204" pitchFamily="50" charset="-128"/>
                  <a:ea typeface="メイリオ" panose="020B0604030504040204" pitchFamily="50" charset="-128"/>
                </a:rPr>
                <a:t>実行</a:t>
              </a:r>
              <a:r>
                <a:rPr kumimoji="0" lang="ja-JP" altLang="ja-JP" sz="1300" b="1"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策を考える</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grpSp>
      <p:sp>
        <p:nvSpPr>
          <p:cNvPr id="39" name="正方形/長方形 38"/>
          <p:cNvSpPr/>
          <p:nvPr/>
        </p:nvSpPr>
        <p:spPr>
          <a:xfrm>
            <a:off x="4741094" y="2792760"/>
            <a:ext cx="1800200" cy="37703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100" dirty="0">
                <a:solidFill>
                  <a:schemeClr val="tx1"/>
                </a:solidFill>
              </a:rPr>
              <a:t>ここに目標の達成基準が</a:t>
            </a:r>
            <a:endParaRPr kumimoji="1" lang="en-US" altLang="ja-JP" sz="1100" dirty="0">
              <a:solidFill>
                <a:schemeClr val="tx1"/>
              </a:solidFill>
            </a:endParaRPr>
          </a:p>
          <a:p>
            <a:pPr algn="ctr"/>
            <a:r>
              <a:rPr kumimoji="1" lang="ja-JP" altLang="en-US" sz="1100" dirty="0">
                <a:solidFill>
                  <a:schemeClr val="tx1"/>
                </a:solidFill>
              </a:rPr>
              <a:t>入ります</a:t>
            </a:r>
          </a:p>
        </p:txBody>
      </p:sp>
      <p:sp>
        <p:nvSpPr>
          <p:cNvPr id="40" name="正方形/長方形 39"/>
          <p:cNvSpPr/>
          <p:nvPr/>
        </p:nvSpPr>
        <p:spPr>
          <a:xfrm>
            <a:off x="476672" y="4995733"/>
            <a:ext cx="2160240" cy="37703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100" dirty="0">
                <a:solidFill>
                  <a:schemeClr val="tx1"/>
                </a:solidFill>
              </a:rPr>
              <a:t>ここに目標の達成実行策が</a:t>
            </a:r>
            <a:endParaRPr kumimoji="1" lang="en-US" altLang="ja-JP" sz="1100" dirty="0">
              <a:solidFill>
                <a:schemeClr val="tx1"/>
              </a:solidFill>
            </a:endParaRPr>
          </a:p>
          <a:p>
            <a:pPr algn="ctr"/>
            <a:r>
              <a:rPr kumimoji="1" lang="ja-JP" altLang="en-US" sz="1100" dirty="0">
                <a:solidFill>
                  <a:schemeClr val="tx1"/>
                </a:solidFill>
              </a:rPr>
              <a:t>入ります</a:t>
            </a:r>
          </a:p>
        </p:txBody>
      </p:sp>
    </p:spTree>
    <p:extLst>
      <p:ext uri="{BB962C8B-B14F-4D97-AF65-F5344CB8AC3E}">
        <p14:creationId xmlns:p14="http://schemas.microsoft.com/office/powerpoint/2010/main" val="234972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391464"/>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達成実行策の描き方④</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3" name="テキスト ボックス 52"/>
          <p:cNvSpPr txBox="1"/>
          <p:nvPr/>
        </p:nvSpPr>
        <p:spPr>
          <a:xfrm>
            <a:off x="981075" y="716966"/>
            <a:ext cx="5541434" cy="276999"/>
          </a:xfrm>
          <a:prstGeom prst="rect">
            <a:avLst/>
          </a:prstGeom>
          <a:noFill/>
        </p:spPr>
        <p:txBody>
          <a:bodyPr wrap="square" rtlCol="0">
            <a:spAutoFit/>
          </a:bodyPr>
          <a:lstStyle/>
          <a:p>
            <a:pPr eaLnBrk="1" hangingPunct="1"/>
            <a:r>
              <a:rPr lang="ja-JP" altLang="en-US" sz="1200" dirty="0"/>
              <a:t>問題解決のフレームワークは、職場で下記のように活用することができます。</a:t>
            </a:r>
          </a:p>
        </p:txBody>
      </p:sp>
      <p:sp>
        <p:nvSpPr>
          <p:cNvPr id="38" name="テキスト ボックス 37"/>
          <p:cNvSpPr txBox="1"/>
          <p:nvPr/>
        </p:nvSpPr>
        <p:spPr>
          <a:xfrm>
            <a:off x="692695" y="4016896"/>
            <a:ext cx="5829814" cy="4848814"/>
          </a:xfrm>
          <a:prstGeom prst="rect">
            <a:avLst/>
          </a:prstGeom>
          <a:noFill/>
          <a:ln w="19050">
            <a:solidFill>
              <a:schemeClr val="tx2">
                <a:lumMod val="40000"/>
                <a:lumOff val="60000"/>
              </a:schemeClr>
            </a:solidFill>
          </a:ln>
        </p:spPr>
        <p:txBody>
          <a:bodyPr wrap="square" bIns="108000" rtlCol="0">
            <a:spAutoFit/>
          </a:bodyPr>
          <a:lstStyle/>
          <a:p>
            <a:pPr indent="84138" eaLnBrk="1" hangingPunct="1">
              <a:spcBef>
                <a:spcPts val="600"/>
              </a:spcBef>
            </a:pPr>
            <a:endParaRPr lang="en-US" altLang="ja-JP" sz="1200" dirty="0"/>
          </a:p>
          <a:p>
            <a:pPr indent="84138" eaLnBrk="1" hangingPunct="1">
              <a:spcBef>
                <a:spcPts val="600"/>
              </a:spcBef>
            </a:pPr>
            <a:r>
              <a:rPr lang="ja-JP" altLang="en-US" sz="1200" dirty="0"/>
              <a:t>一般的に、部署目標には現状の実績より高いものが求められます。そうなると、部署目標を達成するために、メンバーの総合力も向上させていく必要があります。</a:t>
            </a:r>
            <a:endParaRPr lang="en-US" altLang="ja-JP" sz="1200" dirty="0"/>
          </a:p>
          <a:p>
            <a:pPr indent="84138" eaLnBrk="1" hangingPunct="1">
              <a:spcBef>
                <a:spcPts val="600"/>
              </a:spcBef>
            </a:pPr>
            <a:r>
              <a:rPr lang="ja-JP" altLang="en-US" sz="1200" dirty="0"/>
              <a:t>メンバーの総合力向上のためには、一人ひとりの育成（力量・スキル・経験の向上）が必要になります。その際に、一人ひとりの「強み」「本人の興味があるポイント（やる気のツボ）」「将来の育成方向性（キャリア）」などを勘案して、</a:t>
            </a:r>
            <a:r>
              <a:rPr lang="ja-JP" altLang="en-US" sz="1200" dirty="0">
                <a:solidFill>
                  <a:srgbClr val="FF0000"/>
                </a:solidFill>
              </a:rPr>
              <a:t>一人ひとりに最適な役割分担を設定することが大切です。</a:t>
            </a:r>
            <a:endParaRPr lang="en-US" altLang="ja-JP" sz="1200" dirty="0">
              <a:solidFill>
                <a:srgbClr val="FF0000"/>
              </a:solidFill>
            </a:endParaRPr>
          </a:p>
          <a:p>
            <a:pPr indent="84138" eaLnBrk="1" hangingPunct="1">
              <a:spcBef>
                <a:spcPts val="600"/>
              </a:spcBef>
            </a:pPr>
            <a:r>
              <a:rPr lang="ja-JP" altLang="en-US" sz="1200" dirty="0"/>
              <a:t>問題解決のトライアングルを使って、策定された達成実行策について誰がどのような役割を担うのか、上記の視点で、部署ミーティングの場で役割分担することをお勧めします。</a:t>
            </a: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p:txBody>
      </p:sp>
      <p:pic>
        <p:nvPicPr>
          <p:cNvPr id="2" name="図 1"/>
          <p:cNvPicPr>
            <a:picLocks noChangeAspect="1"/>
          </p:cNvPicPr>
          <p:nvPr/>
        </p:nvPicPr>
        <p:blipFill>
          <a:blip r:embed="rId3"/>
          <a:stretch>
            <a:fillRect/>
          </a:stretch>
        </p:blipFill>
        <p:spPr>
          <a:xfrm>
            <a:off x="1627601" y="6046163"/>
            <a:ext cx="3960000" cy="2358565"/>
          </a:xfrm>
          <a:prstGeom prst="rect">
            <a:avLst/>
          </a:prstGeom>
        </p:spPr>
      </p:pic>
      <p:pic>
        <p:nvPicPr>
          <p:cNvPr id="49" name="図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656" y="712438"/>
            <a:ext cx="595128" cy="595128"/>
          </a:xfrm>
          <a:prstGeom prst="rect">
            <a:avLst/>
          </a:prstGeom>
        </p:spPr>
      </p:pic>
      <p:sp>
        <p:nvSpPr>
          <p:cNvPr id="50" name="テキスト ボックス 49"/>
          <p:cNvSpPr txBox="1"/>
          <p:nvPr/>
        </p:nvSpPr>
        <p:spPr>
          <a:xfrm>
            <a:off x="692695" y="1712640"/>
            <a:ext cx="5829813" cy="1863381"/>
          </a:xfrm>
          <a:prstGeom prst="rect">
            <a:avLst/>
          </a:prstGeom>
          <a:noFill/>
          <a:ln w="19050">
            <a:solidFill>
              <a:schemeClr val="tx2">
                <a:lumMod val="40000"/>
                <a:lumOff val="60000"/>
              </a:schemeClr>
            </a:solidFill>
          </a:ln>
        </p:spPr>
        <p:txBody>
          <a:bodyPr wrap="square" bIns="108000" rtlCol="0">
            <a:spAutoFit/>
          </a:bodyPr>
          <a:lstStyle/>
          <a:p>
            <a:pPr indent="84138" eaLnBrk="1" hangingPunct="1">
              <a:spcBef>
                <a:spcPts val="600"/>
              </a:spcBef>
            </a:pPr>
            <a:endParaRPr lang="en-US" altLang="ja-JP" sz="1200" dirty="0"/>
          </a:p>
          <a:p>
            <a:pPr indent="84138" eaLnBrk="1" hangingPunct="1">
              <a:spcBef>
                <a:spcPts val="600"/>
              </a:spcBef>
            </a:pPr>
            <a:r>
              <a:rPr lang="ja-JP" altLang="en-US" sz="1200" dirty="0"/>
              <a:t>部署ミーティングの場などで、部署の数値目標について、現状・成り行き・ギャップを共有したのちに、達成実行策を部署のメンバーで考えることをお勧めします。部署目標の浸透と、達成実行策の共有が図れます。</a:t>
            </a:r>
            <a:endParaRPr lang="en-US" altLang="ja-JP" sz="1200" dirty="0"/>
          </a:p>
          <a:p>
            <a:pPr marL="625475" indent="-541338" eaLnBrk="1" hangingPunct="1">
              <a:spcBef>
                <a:spcPts val="600"/>
              </a:spcBef>
            </a:pPr>
            <a:r>
              <a:rPr lang="ja-JP" altLang="en-US" sz="1200" dirty="0"/>
              <a:t>メリット</a:t>
            </a:r>
            <a:r>
              <a:rPr lang="en-US" altLang="ja-JP" sz="1200" dirty="0"/>
              <a:t>1</a:t>
            </a:r>
            <a:r>
              <a:rPr lang="ja-JP" altLang="en-US" sz="1200" dirty="0"/>
              <a:t>）多くのメンバーの意見を取り入れることにより、達成基準に向けて新しいアイデアが出やすくなる。</a:t>
            </a:r>
            <a:endParaRPr lang="en-US" altLang="ja-JP" sz="1200" dirty="0"/>
          </a:p>
          <a:p>
            <a:pPr marL="625475" indent="-541338" eaLnBrk="1" hangingPunct="1">
              <a:spcBef>
                <a:spcPts val="600"/>
              </a:spcBef>
            </a:pPr>
            <a:r>
              <a:rPr lang="ja-JP" altLang="en-US" sz="1200" dirty="0"/>
              <a:t>メリット</a:t>
            </a:r>
            <a:r>
              <a:rPr lang="en-US" altLang="ja-JP" sz="1200" dirty="0"/>
              <a:t>2</a:t>
            </a:r>
            <a:r>
              <a:rPr lang="ja-JP" altLang="en-US" sz="1200" dirty="0"/>
              <a:t>）部下が出した達成実行策を採用することにより、部下のやる気や行動を引き出しやすくなる。</a:t>
            </a:r>
          </a:p>
        </p:txBody>
      </p:sp>
      <p:sp>
        <p:nvSpPr>
          <p:cNvPr id="4" name="角丸四角形 3"/>
          <p:cNvSpPr/>
          <p:nvPr/>
        </p:nvSpPr>
        <p:spPr>
          <a:xfrm>
            <a:off x="333374" y="1484077"/>
            <a:ext cx="2303538" cy="39353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spcBef>
                <a:spcPts val="600"/>
              </a:spcBef>
            </a:pPr>
            <a:r>
              <a:rPr kumimoji="1" lang="ja-JP" altLang="en-US" sz="1100" dirty="0">
                <a:solidFill>
                  <a:schemeClr val="bg1"/>
                </a:solidFill>
              </a:rPr>
              <a:t>部署方針の策定での活用</a:t>
            </a:r>
          </a:p>
        </p:txBody>
      </p:sp>
      <p:sp>
        <p:nvSpPr>
          <p:cNvPr id="51" name="角丸四角形 50"/>
          <p:cNvSpPr/>
          <p:nvPr/>
        </p:nvSpPr>
        <p:spPr>
          <a:xfrm>
            <a:off x="333374" y="3808984"/>
            <a:ext cx="2303538" cy="39353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spcBef>
                <a:spcPts val="600"/>
              </a:spcBef>
            </a:pPr>
            <a:r>
              <a:rPr lang="ja-JP" altLang="en-US" sz="1100" dirty="0">
                <a:solidFill>
                  <a:schemeClr val="bg1"/>
                </a:solidFill>
              </a:rPr>
              <a:t>達成実行策の役割分担</a:t>
            </a:r>
            <a:r>
              <a:rPr kumimoji="1" lang="ja-JP" altLang="en-US" sz="1100" dirty="0">
                <a:solidFill>
                  <a:schemeClr val="bg1"/>
                </a:solidFill>
              </a:rPr>
              <a:t>での活用</a:t>
            </a:r>
          </a:p>
        </p:txBody>
      </p:sp>
    </p:spTree>
    <p:extLst>
      <p:ext uri="{BB962C8B-B14F-4D97-AF65-F5344CB8AC3E}">
        <p14:creationId xmlns:p14="http://schemas.microsoft.com/office/powerpoint/2010/main" val="3857921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 3"/>
          <p:cNvSpPr txBox="1">
            <a:spLocks noGrp="1"/>
          </p:cNvSpPr>
          <p:nvPr/>
        </p:nvSpPr>
        <p:spPr bwMode="auto">
          <a:xfrm>
            <a:off x="6237288" y="9561513"/>
            <a:ext cx="608012"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0"/>
              </a:spcBef>
              <a:spcAft>
                <a:spcPct val="0"/>
              </a:spcAft>
              <a:defRPr kumimoji="1" sz="14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fld id="{8E8B444A-3475-4C92-BDC8-17DDA5E06F06}" type="slidenum">
              <a:rPr lang="en-US" altLang="ja-JP" sz="1600" smtClean="0"/>
              <a:pPr algn="ctr" eaLnBrk="1" hangingPunct="1"/>
              <a:t>22</a:t>
            </a:fld>
            <a:endParaRPr lang="en-US" altLang="ja-JP" sz="1600" dirty="0"/>
          </a:p>
        </p:txBody>
      </p:sp>
      <p:sp>
        <p:nvSpPr>
          <p:cNvPr id="3" name="Rectangle 2"/>
          <p:cNvSpPr>
            <a:spLocks noGrp="1" noChangeArrowheads="1"/>
          </p:cNvSpPr>
          <p:nvPr>
            <p:ph type="title" idx="4294967295"/>
          </p:nvPr>
        </p:nvSpPr>
        <p:spPr>
          <a:xfrm>
            <a:off x="1" y="144463"/>
            <a:ext cx="6858000" cy="353929"/>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目標設定の事例研究</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7" name="テキスト ボックス 56"/>
          <p:cNvSpPr txBox="1"/>
          <p:nvPr/>
        </p:nvSpPr>
        <p:spPr>
          <a:xfrm>
            <a:off x="981074" y="1210325"/>
            <a:ext cx="5543551" cy="646331"/>
          </a:xfrm>
          <a:prstGeom prst="rect">
            <a:avLst/>
          </a:prstGeom>
          <a:noFill/>
        </p:spPr>
        <p:txBody>
          <a:bodyPr wrap="square" rtlCol="0">
            <a:spAutoFit/>
          </a:bodyPr>
          <a:lstStyle/>
          <a:p>
            <a:pPr eaLnBrk="1" hangingPunct="1"/>
            <a:r>
              <a:rPr lang="ja-JP" altLang="en-US" sz="1200" dirty="0"/>
              <a:t>これから目標設定の事例研究をします。それぞれの</a:t>
            </a:r>
            <a:r>
              <a:rPr lang="en-US" altLang="ja-JP" sz="1200" dirty="0"/>
              <a:t>【</a:t>
            </a:r>
            <a:r>
              <a:rPr lang="ja-JP" altLang="en-US" sz="1200" dirty="0"/>
              <a:t>事例</a:t>
            </a:r>
            <a:r>
              <a:rPr lang="en-US" altLang="ja-JP" sz="1200" dirty="0"/>
              <a:t>】</a:t>
            </a:r>
            <a:r>
              <a:rPr lang="ja-JP" altLang="en-US" sz="1200" dirty="0"/>
              <a:t>に書かれた「目標項目」「達成基準」「達成実行策」を分析して、①参考になる点　②修正した方が良い点　を記入してください。後ほど、グループ討議をします。</a:t>
            </a:r>
          </a:p>
        </p:txBody>
      </p:sp>
      <p:graphicFrame>
        <p:nvGraphicFramePr>
          <p:cNvPr id="61" name="表 60"/>
          <p:cNvGraphicFramePr>
            <a:graphicFrameLocks noGrp="1"/>
          </p:cNvGraphicFramePr>
          <p:nvPr>
            <p:extLst>
              <p:ext uri="{D42A27DB-BD31-4B8C-83A1-F6EECF244321}">
                <p14:modId xmlns:p14="http://schemas.microsoft.com/office/powerpoint/2010/main" val="1731430532"/>
              </p:ext>
            </p:extLst>
          </p:nvPr>
        </p:nvGraphicFramePr>
        <p:xfrm>
          <a:off x="335744" y="2000672"/>
          <a:ext cx="6188880" cy="7450716"/>
        </p:xfrm>
        <a:graphic>
          <a:graphicData uri="http://schemas.openxmlformats.org/drawingml/2006/table">
            <a:tbl>
              <a:tblPr firstRow="1" bandRow="1">
                <a:tableStyleId>{5940675A-B579-460E-94D1-54222C63F5DA}</a:tableStyleId>
              </a:tblPr>
              <a:tblGrid>
                <a:gridCol w="350994">
                  <a:extLst>
                    <a:ext uri="{9D8B030D-6E8A-4147-A177-3AD203B41FA5}">
                      <a16:colId xmlns:a16="http://schemas.microsoft.com/office/drawing/2014/main" val="20000"/>
                    </a:ext>
                  </a:extLst>
                </a:gridCol>
                <a:gridCol w="708061">
                  <a:extLst>
                    <a:ext uri="{9D8B030D-6E8A-4147-A177-3AD203B41FA5}">
                      <a16:colId xmlns:a16="http://schemas.microsoft.com/office/drawing/2014/main" val="20001"/>
                    </a:ext>
                  </a:extLst>
                </a:gridCol>
                <a:gridCol w="1843101">
                  <a:extLst>
                    <a:ext uri="{9D8B030D-6E8A-4147-A177-3AD203B41FA5}">
                      <a16:colId xmlns:a16="http://schemas.microsoft.com/office/drawing/2014/main" val="20002"/>
                    </a:ext>
                  </a:extLst>
                </a:gridCol>
                <a:gridCol w="1843101">
                  <a:extLst>
                    <a:ext uri="{9D8B030D-6E8A-4147-A177-3AD203B41FA5}">
                      <a16:colId xmlns:a16="http://schemas.microsoft.com/office/drawing/2014/main" val="20003"/>
                    </a:ext>
                  </a:extLst>
                </a:gridCol>
                <a:gridCol w="1443623">
                  <a:extLst>
                    <a:ext uri="{9D8B030D-6E8A-4147-A177-3AD203B41FA5}">
                      <a16:colId xmlns:a16="http://schemas.microsoft.com/office/drawing/2014/main" val="20004"/>
                    </a:ext>
                  </a:extLst>
                </a:gridCol>
              </a:tblGrid>
              <a:tr h="144016">
                <a:tc gridSpan="2">
                  <a:txBody>
                    <a:bodyPr/>
                    <a:lstStyle/>
                    <a:p>
                      <a:pPr algn="ctr"/>
                      <a:r>
                        <a:rPr kumimoji="1" lang="ja-JP" altLang="en-US" sz="1200" dirty="0"/>
                        <a:t>事例</a:t>
                      </a:r>
                    </a:p>
                  </a:txBody>
                  <a:tcPr anchor="ctr">
                    <a:solidFill>
                      <a:schemeClr val="tx2">
                        <a:lumMod val="20000"/>
                        <a:lumOff val="80000"/>
                      </a:schemeClr>
                    </a:solidFill>
                  </a:tcPr>
                </a:tc>
                <a:tc hMerge="1">
                  <a:txBody>
                    <a:bodyPr/>
                    <a:lstStyle/>
                    <a:p>
                      <a:pPr algn="ctr"/>
                      <a:endParaRPr kumimoji="1" lang="ja-JP" altLang="en-US" sz="1200" dirty="0"/>
                    </a:p>
                  </a:txBody>
                  <a:tcPr anchor="ctr">
                    <a:solidFill>
                      <a:schemeClr val="tx2">
                        <a:lumMod val="20000"/>
                        <a:lumOff val="80000"/>
                      </a:schemeClr>
                    </a:solidFill>
                  </a:tcPr>
                </a:tc>
                <a:tc>
                  <a:txBody>
                    <a:bodyPr/>
                    <a:lstStyle/>
                    <a:p>
                      <a:pPr algn="ctr"/>
                      <a:r>
                        <a:rPr kumimoji="1" lang="ja-JP" altLang="en-US" sz="1200" dirty="0"/>
                        <a:t>個人演習</a:t>
                      </a:r>
                    </a:p>
                  </a:txBody>
                  <a:tcPr anchor="ctr">
                    <a:lnR w="12700" cap="flat" cmpd="sng" algn="ctr">
                      <a:solidFill>
                        <a:schemeClr val="tx1"/>
                      </a:solidFill>
                      <a:prstDash val="solid"/>
                      <a:round/>
                      <a:headEnd type="none" w="med" len="med"/>
                      <a:tailEnd type="none" w="med" len="med"/>
                    </a:lnR>
                    <a:solidFill>
                      <a:schemeClr val="tx2">
                        <a:lumMod val="20000"/>
                        <a:lumOff val="80000"/>
                      </a:schemeClr>
                    </a:solidFill>
                  </a:tcPr>
                </a:tc>
                <a:tc>
                  <a:txBody>
                    <a:bodyPr/>
                    <a:lstStyle/>
                    <a:p>
                      <a:pPr algn="ctr"/>
                      <a:r>
                        <a:rPr kumimoji="1" lang="ja-JP" altLang="en-US" sz="1200" dirty="0"/>
                        <a:t>グループ討議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20000"/>
                        <a:lumOff val="80000"/>
                      </a:schemeClr>
                    </a:solidFill>
                  </a:tcPr>
                </a:tc>
                <a:tc>
                  <a:txBody>
                    <a:bodyPr/>
                    <a:lstStyle/>
                    <a:p>
                      <a:pPr algn="ctr"/>
                      <a:r>
                        <a:rPr kumimoji="1" lang="ja-JP" altLang="en-US" sz="1200" dirty="0"/>
                        <a:t>講師からの補足</a:t>
                      </a:r>
                    </a:p>
                  </a:txBody>
                  <a:tcPr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10000"/>
                  </a:ext>
                </a:extLst>
              </a:tr>
              <a:tr h="598033">
                <a:tc rowSpan="2">
                  <a:txBody>
                    <a:bodyPr/>
                    <a:lstStyle/>
                    <a:p>
                      <a:pPr algn="ctr"/>
                      <a:r>
                        <a:rPr kumimoji="1" lang="ja-JP" altLang="en-US" sz="1200" dirty="0"/>
                        <a:t>①</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598033">
                <a:tc rowSpan="2">
                  <a:txBody>
                    <a:bodyPr/>
                    <a:lstStyle/>
                    <a:p>
                      <a:pPr algn="ctr"/>
                      <a:r>
                        <a:rPr kumimoji="1" lang="ja-JP" altLang="en-US" sz="1200" dirty="0"/>
                        <a:t>②</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r h="598033">
                <a:tc rowSpan="2">
                  <a:txBody>
                    <a:bodyPr/>
                    <a:lstStyle/>
                    <a:p>
                      <a:pPr algn="ctr"/>
                      <a:r>
                        <a:rPr kumimoji="1" lang="ja-JP" altLang="en-US" sz="1200" dirty="0"/>
                        <a:t>③</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5"/>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6"/>
                  </a:ext>
                </a:extLst>
              </a:tr>
              <a:tr h="598033">
                <a:tc rowSpan="2">
                  <a:txBody>
                    <a:bodyPr/>
                    <a:lstStyle/>
                    <a:p>
                      <a:pPr algn="ctr"/>
                      <a:r>
                        <a:rPr kumimoji="1" lang="ja-JP" altLang="en-US" sz="1200" dirty="0"/>
                        <a:t>④</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7"/>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8"/>
                  </a:ext>
                </a:extLst>
              </a:tr>
              <a:tr h="598033">
                <a:tc rowSpan="2">
                  <a:txBody>
                    <a:bodyPr/>
                    <a:lstStyle/>
                    <a:p>
                      <a:pPr algn="ctr"/>
                      <a:r>
                        <a:rPr kumimoji="1" lang="ja-JP" altLang="en-US" sz="1200" dirty="0"/>
                        <a:t>⑤</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9"/>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10"/>
                  </a:ext>
                </a:extLst>
              </a:tr>
              <a:tr h="598033">
                <a:tc rowSpan="2">
                  <a:txBody>
                    <a:bodyPr/>
                    <a:lstStyle/>
                    <a:p>
                      <a:pPr algn="ctr"/>
                      <a:r>
                        <a:rPr kumimoji="1" lang="ja-JP" altLang="en-US" sz="1200" dirty="0"/>
                        <a:t>⑥</a:t>
                      </a:r>
                    </a:p>
                  </a:txBody>
                  <a:tcPr anchor="ctr">
                    <a:solidFill>
                      <a:schemeClr val="tx2">
                        <a:lumMod val="20000"/>
                        <a:lumOff val="80000"/>
                      </a:schemeClr>
                    </a:solidFill>
                  </a:tcPr>
                </a:tc>
                <a:tc>
                  <a:txBody>
                    <a:bodyPr/>
                    <a:lstStyle/>
                    <a:p>
                      <a:pPr algn="ctr"/>
                      <a:r>
                        <a:rPr kumimoji="1" lang="ja-JP" altLang="en-US" sz="1100" dirty="0"/>
                        <a:t>参考に</a:t>
                      </a:r>
                      <a:endParaRPr kumimoji="1" lang="en-US" altLang="ja-JP" sz="1100" dirty="0"/>
                    </a:p>
                    <a:p>
                      <a:pPr algn="ctr"/>
                      <a:r>
                        <a:rPr kumimoji="1" lang="ja-JP" altLang="en-US" sz="1100" dirty="0"/>
                        <a:t>なる点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11"/>
                  </a:ext>
                </a:extLst>
              </a:tr>
              <a:tr h="598033">
                <a:tc vMerge="1">
                  <a:txBody>
                    <a:bodyPr/>
                    <a:lstStyle/>
                    <a:p>
                      <a:pPr algn="ctr"/>
                      <a:endParaRPr kumimoji="1" lang="ja-JP" altLang="en-US" sz="1200" dirty="0"/>
                    </a:p>
                  </a:txBody>
                  <a:tcPr anchor="ctr">
                    <a:solidFill>
                      <a:schemeClr val="bg1">
                        <a:lumMod val="95000"/>
                      </a:schemeClr>
                    </a:solidFill>
                  </a:tcPr>
                </a:tc>
                <a:tc>
                  <a:txBody>
                    <a:bodyPr/>
                    <a:lstStyle/>
                    <a:p>
                      <a:pPr algn="ctr"/>
                      <a:r>
                        <a:rPr kumimoji="1" lang="ja-JP" altLang="en-US" sz="1100" dirty="0"/>
                        <a:t>修正した方が</a:t>
                      </a:r>
                      <a:endParaRPr kumimoji="1" lang="en-US" altLang="ja-JP" sz="1100" dirty="0"/>
                    </a:p>
                    <a:p>
                      <a:pPr algn="ctr"/>
                      <a:r>
                        <a:rPr kumimoji="1" lang="ja-JP" altLang="en-US" sz="1100" dirty="0"/>
                        <a:t>よい点</a:t>
                      </a:r>
                    </a:p>
                  </a:txBody>
                  <a:tcPr anchor="ctr">
                    <a:solidFill>
                      <a:schemeClr val="tx2">
                        <a:lumMod val="20000"/>
                        <a:lumOff val="80000"/>
                      </a:schemeClr>
                    </a:solidFill>
                  </a:tcPr>
                </a:tc>
                <a:tc>
                  <a:txBody>
                    <a:bodyPr/>
                    <a:lstStyle/>
                    <a:p>
                      <a:endParaRPr kumimoji="1" lang="ja-JP" altLang="en-US" sz="1100" dirty="0">
                        <a:solidFill>
                          <a:srgbClr val="FF0000"/>
                        </a:solidFill>
                      </a:endParaRPr>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kumimoji="1" lang="ja-JP" altLang="en-US" sz="1100" dirty="0">
                        <a:solidFill>
                          <a:srgbClr val="FF0000"/>
                        </a:solidFill>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12"/>
                  </a:ext>
                </a:extLst>
              </a:tr>
            </a:tbl>
          </a:graphicData>
        </a:graphic>
      </p:graphicFrame>
      <p:pic>
        <p:nvPicPr>
          <p:cNvPr id="4096" name="図 409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82" y="560512"/>
            <a:ext cx="3404632" cy="542238"/>
          </a:xfrm>
          <a:prstGeom prst="rect">
            <a:avLst/>
          </a:prstGeom>
        </p:spPr>
      </p:pic>
      <p:sp>
        <p:nvSpPr>
          <p:cNvPr id="56" name="Rectangle 2"/>
          <p:cNvSpPr txBox="1">
            <a:spLocks noChangeArrowheads="1"/>
          </p:cNvSpPr>
          <p:nvPr/>
        </p:nvSpPr>
        <p:spPr>
          <a:xfrm>
            <a:off x="620688" y="672714"/>
            <a:ext cx="605423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800" b="1" dirty="0">
                <a:latin typeface="メイリオ" panose="020B0604030504040204" pitchFamily="50" charset="-128"/>
                <a:ea typeface="メイリオ" panose="020B0604030504040204" pitchFamily="50" charset="-128"/>
              </a:rPr>
              <a:t>自社のケースを使った事例研究</a:t>
            </a:r>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031" y="1208584"/>
            <a:ext cx="592097" cy="592097"/>
          </a:xfrm>
          <a:prstGeom prst="rect">
            <a:avLst/>
          </a:prstGeom>
        </p:spPr>
      </p:pic>
      <p:pic>
        <p:nvPicPr>
          <p:cNvPr id="2" name="図 1"/>
          <p:cNvPicPr>
            <a:picLocks noChangeAspect="1"/>
          </p:cNvPicPr>
          <p:nvPr/>
        </p:nvPicPr>
        <p:blipFill>
          <a:blip r:embed="rId5"/>
          <a:stretch>
            <a:fillRect/>
          </a:stretch>
        </p:blipFill>
        <p:spPr>
          <a:xfrm>
            <a:off x="5242075" y="2338926"/>
            <a:ext cx="1079954" cy="1080000"/>
          </a:xfrm>
          <a:prstGeom prst="rect">
            <a:avLst/>
          </a:prstGeom>
        </p:spPr>
      </p:pic>
      <p:pic>
        <p:nvPicPr>
          <p:cNvPr id="27" name="図 26"/>
          <p:cNvPicPr>
            <a:picLocks noChangeAspect="1"/>
          </p:cNvPicPr>
          <p:nvPr/>
        </p:nvPicPr>
        <p:blipFill>
          <a:blip r:embed="rId5"/>
          <a:stretch>
            <a:fillRect/>
          </a:stretch>
        </p:blipFill>
        <p:spPr>
          <a:xfrm>
            <a:off x="5242075" y="3532994"/>
            <a:ext cx="1079954" cy="1080000"/>
          </a:xfrm>
          <a:prstGeom prst="rect">
            <a:avLst/>
          </a:prstGeom>
        </p:spPr>
      </p:pic>
      <p:pic>
        <p:nvPicPr>
          <p:cNvPr id="28" name="図 27"/>
          <p:cNvPicPr>
            <a:picLocks noChangeAspect="1"/>
          </p:cNvPicPr>
          <p:nvPr/>
        </p:nvPicPr>
        <p:blipFill>
          <a:blip r:embed="rId5"/>
          <a:stretch>
            <a:fillRect/>
          </a:stretch>
        </p:blipFill>
        <p:spPr>
          <a:xfrm>
            <a:off x="5242075" y="4727062"/>
            <a:ext cx="1079954" cy="1080000"/>
          </a:xfrm>
          <a:prstGeom prst="rect">
            <a:avLst/>
          </a:prstGeom>
        </p:spPr>
      </p:pic>
      <p:pic>
        <p:nvPicPr>
          <p:cNvPr id="29" name="図 28"/>
          <p:cNvPicPr>
            <a:picLocks noChangeAspect="1"/>
          </p:cNvPicPr>
          <p:nvPr/>
        </p:nvPicPr>
        <p:blipFill>
          <a:blip r:embed="rId5"/>
          <a:stretch>
            <a:fillRect/>
          </a:stretch>
        </p:blipFill>
        <p:spPr>
          <a:xfrm>
            <a:off x="5242075" y="7115198"/>
            <a:ext cx="1079954" cy="1080000"/>
          </a:xfrm>
          <a:prstGeom prst="rect">
            <a:avLst/>
          </a:prstGeom>
        </p:spPr>
      </p:pic>
      <p:pic>
        <p:nvPicPr>
          <p:cNvPr id="30" name="図 29"/>
          <p:cNvPicPr>
            <a:picLocks noChangeAspect="1"/>
          </p:cNvPicPr>
          <p:nvPr/>
        </p:nvPicPr>
        <p:blipFill>
          <a:blip r:embed="rId5"/>
          <a:stretch>
            <a:fillRect/>
          </a:stretch>
        </p:blipFill>
        <p:spPr>
          <a:xfrm>
            <a:off x="5242075" y="5921130"/>
            <a:ext cx="1079954" cy="1080000"/>
          </a:xfrm>
          <a:prstGeom prst="rect">
            <a:avLst/>
          </a:prstGeom>
        </p:spPr>
      </p:pic>
      <p:pic>
        <p:nvPicPr>
          <p:cNvPr id="31" name="図 30"/>
          <p:cNvPicPr>
            <a:picLocks noChangeAspect="1"/>
          </p:cNvPicPr>
          <p:nvPr/>
        </p:nvPicPr>
        <p:blipFill>
          <a:blip r:embed="rId5"/>
          <a:stretch>
            <a:fillRect/>
          </a:stretch>
        </p:blipFill>
        <p:spPr>
          <a:xfrm>
            <a:off x="5242075" y="8309268"/>
            <a:ext cx="1079954" cy="1080000"/>
          </a:xfrm>
          <a:prstGeom prst="rect">
            <a:avLst/>
          </a:prstGeom>
        </p:spPr>
      </p:pic>
    </p:spTree>
    <p:extLst>
      <p:ext uri="{BB962C8B-B14F-4D97-AF65-F5344CB8AC3E}">
        <p14:creationId xmlns:p14="http://schemas.microsoft.com/office/powerpoint/2010/main" val="12745444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05343"/>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目標設定面談の進め方①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015300" y="619477"/>
            <a:ext cx="5490002" cy="461665"/>
          </a:xfrm>
          <a:prstGeom prst="rect">
            <a:avLst/>
          </a:prstGeom>
          <a:noFill/>
        </p:spPr>
        <p:txBody>
          <a:bodyPr wrap="square" rtlCol="0">
            <a:spAutoFit/>
          </a:bodyPr>
          <a:lstStyle/>
          <a:p>
            <a:pPr eaLnBrk="1" hangingPunct="1"/>
            <a:r>
              <a:rPr lang="ja-JP" altLang="en-US" sz="1200" dirty="0"/>
              <a:t>目標設定時の面談の技法について学びます。特に、期初の目標設定が具体的でない場合の質問の技法について理解を深めます。</a:t>
            </a:r>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41779"/>
            <a:ext cx="592472" cy="592472"/>
          </a:xfrm>
          <a:prstGeom prst="rect">
            <a:avLst/>
          </a:prstGeom>
        </p:spPr>
      </p:pic>
      <p:grpSp>
        <p:nvGrpSpPr>
          <p:cNvPr id="34" name="グループ化 33"/>
          <p:cNvGrpSpPr/>
          <p:nvPr/>
        </p:nvGrpSpPr>
        <p:grpSpPr>
          <a:xfrm>
            <a:off x="260648" y="3059814"/>
            <a:ext cx="5400600" cy="344488"/>
            <a:chOff x="188640" y="2658743"/>
            <a:chExt cx="6346484" cy="344488"/>
          </a:xfrm>
        </p:grpSpPr>
        <p:sp>
          <p:nvSpPr>
            <p:cNvPr id="48" name="正方形/長方形 47"/>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目標設定面談のゴール</a:t>
              </a:r>
            </a:p>
          </p:txBody>
        </p:sp>
      </p:grpSp>
      <p:sp>
        <p:nvSpPr>
          <p:cNvPr id="50" name="テキスト ボックス 49"/>
          <p:cNvSpPr txBox="1"/>
          <p:nvPr/>
        </p:nvSpPr>
        <p:spPr>
          <a:xfrm>
            <a:off x="332656" y="3404302"/>
            <a:ext cx="6172646" cy="461665"/>
          </a:xfrm>
          <a:prstGeom prst="rect">
            <a:avLst/>
          </a:prstGeom>
          <a:noFill/>
        </p:spPr>
        <p:txBody>
          <a:bodyPr wrap="square" rtlCol="0">
            <a:spAutoFit/>
          </a:bodyPr>
          <a:lstStyle/>
          <a:p>
            <a:pPr eaLnBrk="1" fontAlgn="ctr" hangingPunct="1">
              <a:spcBef>
                <a:spcPts val="0"/>
              </a:spcBef>
              <a:spcAft>
                <a:spcPts val="0"/>
              </a:spcAft>
            </a:pPr>
            <a:r>
              <a:rPr lang="ja-JP" altLang="en-US" sz="1200" dirty="0"/>
              <a:t>　目標設定面談には、下記の</a:t>
            </a:r>
            <a:r>
              <a:rPr lang="en-US" altLang="ja-JP" sz="1200" dirty="0"/>
              <a:t>3</a:t>
            </a:r>
            <a:r>
              <a:rPr lang="ja-JP" altLang="en-US" sz="1200" dirty="0" err="1"/>
              <a:t>つの</a:t>
            </a:r>
            <a:r>
              <a:rPr lang="ja-JP" altLang="en-US" sz="1200" dirty="0"/>
              <a:t>ゴールがあります。それらを意識して、目標設定面談を行ってください。</a:t>
            </a:r>
          </a:p>
        </p:txBody>
      </p:sp>
      <p:sp>
        <p:nvSpPr>
          <p:cNvPr id="51" name="テキスト ボックス 50"/>
          <p:cNvSpPr txBox="1"/>
          <p:nvPr/>
        </p:nvSpPr>
        <p:spPr>
          <a:xfrm>
            <a:off x="476672" y="3955266"/>
            <a:ext cx="5904632" cy="930876"/>
          </a:xfrm>
          <a:prstGeom prst="rect">
            <a:avLst/>
          </a:prstGeom>
          <a:solidFill>
            <a:schemeClr val="tx2">
              <a:lumMod val="20000"/>
              <a:lumOff val="80000"/>
            </a:schemeClr>
          </a:solidFill>
        </p:spPr>
        <p:txBody>
          <a:bodyPr wrap="square" rtlCol="0">
            <a:noAutofit/>
          </a:bodyPr>
          <a:lstStyle/>
          <a:p>
            <a:pPr indent="84138" eaLnBrk="1" hangingPunct="1">
              <a:spcBef>
                <a:spcPts val="400"/>
              </a:spcBef>
            </a:pPr>
            <a:r>
              <a:rPr lang="ja-JP" altLang="en-US" sz="1200" dirty="0"/>
              <a:t>①「</a:t>
            </a:r>
            <a:r>
              <a:rPr lang="ja-JP" altLang="en-US" sz="1200" dirty="0">
                <a:solidFill>
                  <a:srgbClr val="000000"/>
                </a:solidFill>
                <a:latin typeface="Calibri" panose="020F0502020204030204" pitchFamily="34" charset="0"/>
              </a:rPr>
              <a:t>目標項目」</a:t>
            </a:r>
            <a:r>
              <a:rPr lang="ja-JP" altLang="en-US" sz="1200" dirty="0"/>
              <a:t>「</a:t>
            </a:r>
            <a:r>
              <a:rPr lang="ja-JP" altLang="en-US" sz="1200" dirty="0">
                <a:solidFill>
                  <a:srgbClr val="000000"/>
                </a:solidFill>
                <a:latin typeface="Calibri" panose="020F0502020204030204" pitchFamily="34" charset="0"/>
              </a:rPr>
              <a:t>達成基準」</a:t>
            </a:r>
            <a:r>
              <a:rPr lang="ja-JP" altLang="en-US" sz="1200" dirty="0"/>
              <a:t>のゴールイメージを共有する</a:t>
            </a:r>
            <a:endParaRPr lang="en-US" altLang="ja-JP" sz="1200" dirty="0"/>
          </a:p>
          <a:p>
            <a:pPr marL="84138" eaLnBrk="1" hangingPunct="1">
              <a:spcBef>
                <a:spcPts val="400"/>
              </a:spcBef>
            </a:pPr>
            <a:r>
              <a:rPr lang="ja-JP" altLang="en-US" sz="1200" dirty="0">
                <a:solidFill>
                  <a:srgbClr val="FF0000"/>
                </a:solidFill>
              </a:rPr>
              <a:t>「達成基準」の設定では、その「目標項目」の期末時点の状態がどのようになっているかをイメージすることが大切です。</a:t>
            </a:r>
            <a:r>
              <a:rPr lang="ja-JP" altLang="en-US" sz="1200" dirty="0"/>
              <a:t>上司と部下とが、異なる 「達成基準」のイメージを持っていることが無いように、お互いの捉え方の交換をすることが大切です。</a:t>
            </a:r>
          </a:p>
        </p:txBody>
      </p:sp>
      <p:sp>
        <p:nvSpPr>
          <p:cNvPr id="52" name="テキスト ボックス 51"/>
          <p:cNvSpPr txBox="1"/>
          <p:nvPr/>
        </p:nvSpPr>
        <p:spPr>
          <a:xfrm>
            <a:off x="476672" y="4996807"/>
            <a:ext cx="5904632" cy="930876"/>
          </a:xfrm>
          <a:prstGeom prst="rect">
            <a:avLst/>
          </a:prstGeom>
          <a:solidFill>
            <a:schemeClr val="tx2">
              <a:lumMod val="20000"/>
              <a:lumOff val="80000"/>
            </a:schemeClr>
          </a:solidFill>
        </p:spPr>
        <p:txBody>
          <a:bodyPr wrap="square" rtlCol="0">
            <a:noAutofit/>
          </a:bodyPr>
          <a:lstStyle/>
          <a:p>
            <a:pPr indent="84138" eaLnBrk="1" hangingPunct="1">
              <a:spcBef>
                <a:spcPts val="400"/>
              </a:spcBef>
            </a:pPr>
            <a:r>
              <a:rPr lang="ja-JP" altLang="en-US" sz="1200" dirty="0"/>
              <a:t>② 「</a:t>
            </a:r>
            <a:r>
              <a:rPr lang="ja-JP" altLang="en-US" sz="1200" dirty="0">
                <a:solidFill>
                  <a:srgbClr val="000000"/>
                </a:solidFill>
                <a:latin typeface="Calibri" panose="020F0502020204030204" pitchFamily="34" charset="0"/>
              </a:rPr>
              <a:t>達成基準」を実現するための</a:t>
            </a:r>
            <a:r>
              <a:rPr lang="ja-JP" altLang="en-US" sz="1200" dirty="0"/>
              <a:t>「</a:t>
            </a:r>
            <a:r>
              <a:rPr lang="ja-JP" altLang="en-US" sz="1200" dirty="0">
                <a:solidFill>
                  <a:srgbClr val="000000"/>
                </a:solidFill>
                <a:latin typeface="Calibri" panose="020F0502020204030204" pitchFamily="34" charset="0"/>
              </a:rPr>
              <a:t>達成実行策」の確からしさを検証する</a:t>
            </a:r>
            <a:endParaRPr lang="en-US" altLang="ja-JP" sz="1200" dirty="0"/>
          </a:p>
          <a:p>
            <a:pPr marL="84138" eaLnBrk="1" hangingPunct="1">
              <a:spcBef>
                <a:spcPts val="400"/>
              </a:spcBef>
            </a:pPr>
            <a:r>
              <a:rPr lang="ja-JP" altLang="en-US" sz="1200" dirty="0">
                <a:solidFill>
                  <a:srgbClr val="FF0000"/>
                </a:solidFill>
              </a:rPr>
              <a:t>「</a:t>
            </a:r>
            <a:r>
              <a:rPr lang="ja-JP" altLang="en-US" sz="1200" dirty="0">
                <a:solidFill>
                  <a:srgbClr val="FF0000"/>
                </a:solidFill>
                <a:latin typeface="Calibri" panose="020F0502020204030204" pitchFamily="34" charset="0"/>
              </a:rPr>
              <a:t>達成実行策」設定のゴールは、</a:t>
            </a:r>
            <a:r>
              <a:rPr lang="ja-JP" altLang="en-US" sz="1200" dirty="0">
                <a:solidFill>
                  <a:srgbClr val="FF0000"/>
                </a:solidFill>
              </a:rPr>
              <a:t>  「</a:t>
            </a:r>
            <a:r>
              <a:rPr lang="ja-JP" altLang="en-US" sz="1200" dirty="0">
                <a:solidFill>
                  <a:srgbClr val="FF0000"/>
                </a:solidFill>
                <a:latin typeface="Calibri" panose="020F0502020204030204" pitchFamily="34" charset="0"/>
              </a:rPr>
              <a:t>達成基準」の確からしさが担保されていることです。</a:t>
            </a:r>
            <a:r>
              <a:rPr lang="ja-JP" altLang="en-US" sz="1200" dirty="0">
                <a:solidFill>
                  <a:srgbClr val="000000"/>
                </a:solidFill>
                <a:latin typeface="Calibri" panose="020F0502020204030204" pitchFamily="34" charset="0"/>
              </a:rPr>
              <a:t>部下が設定した</a:t>
            </a:r>
            <a:r>
              <a:rPr lang="ja-JP" altLang="en-US" sz="1200" dirty="0"/>
              <a:t>「</a:t>
            </a:r>
            <a:r>
              <a:rPr lang="ja-JP" altLang="en-US" sz="1200" dirty="0">
                <a:solidFill>
                  <a:srgbClr val="000000"/>
                </a:solidFill>
                <a:latin typeface="Calibri" panose="020F0502020204030204" pitchFamily="34" charset="0"/>
              </a:rPr>
              <a:t>達成実行策」について、上司がこれで大丈夫というレベルまでブラッシュアップを支援することが大切です。</a:t>
            </a:r>
            <a:endParaRPr lang="ja-JP" altLang="en-US" sz="1200" dirty="0">
              <a:solidFill>
                <a:srgbClr val="FF0000"/>
              </a:solidFill>
            </a:endParaRPr>
          </a:p>
        </p:txBody>
      </p:sp>
      <p:sp>
        <p:nvSpPr>
          <p:cNvPr id="53" name="テキスト ボックス 52"/>
          <p:cNvSpPr txBox="1"/>
          <p:nvPr/>
        </p:nvSpPr>
        <p:spPr>
          <a:xfrm>
            <a:off x="476672" y="6038348"/>
            <a:ext cx="5904632" cy="930876"/>
          </a:xfrm>
          <a:prstGeom prst="rect">
            <a:avLst/>
          </a:prstGeom>
          <a:solidFill>
            <a:schemeClr val="tx2">
              <a:lumMod val="20000"/>
              <a:lumOff val="80000"/>
            </a:schemeClr>
          </a:solidFill>
        </p:spPr>
        <p:txBody>
          <a:bodyPr wrap="square" rtlCol="0">
            <a:noAutofit/>
          </a:bodyPr>
          <a:lstStyle/>
          <a:p>
            <a:pPr indent="84138" eaLnBrk="1" hangingPunct="1">
              <a:spcBef>
                <a:spcPts val="400"/>
              </a:spcBef>
            </a:pPr>
            <a:r>
              <a:rPr lang="ja-JP" altLang="en-US" sz="1200" dirty="0"/>
              <a:t>③ 「</a:t>
            </a:r>
            <a:r>
              <a:rPr lang="ja-JP" altLang="en-US" sz="1200" dirty="0">
                <a:solidFill>
                  <a:srgbClr val="000000"/>
                </a:solidFill>
                <a:latin typeface="Calibri" panose="020F0502020204030204" pitchFamily="34" charset="0"/>
              </a:rPr>
              <a:t>達成実行策」の実行に向けて合意する</a:t>
            </a:r>
            <a:endParaRPr lang="en-US" altLang="ja-JP" sz="1200" dirty="0"/>
          </a:p>
          <a:p>
            <a:pPr marL="84138" eaLnBrk="1" hangingPunct="1">
              <a:spcBef>
                <a:spcPts val="400"/>
              </a:spcBef>
            </a:pPr>
            <a:r>
              <a:rPr lang="ja-JP" altLang="en-US" sz="1200" dirty="0"/>
              <a:t>設定した「</a:t>
            </a:r>
            <a:r>
              <a:rPr lang="ja-JP" altLang="en-US" sz="1200" dirty="0">
                <a:solidFill>
                  <a:srgbClr val="000000"/>
                </a:solidFill>
                <a:latin typeface="Calibri" panose="020F0502020204030204" pitchFamily="34" charset="0"/>
              </a:rPr>
              <a:t>達成実行策」 の実行をしなければ、絵に描いた餅になります</a:t>
            </a:r>
            <a:r>
              <a:rPr lang="ja-JP" altLang="en-US" sz="1200" dirty="0"/>
              <a:t>。本人の力量ややりたいことを確認しながら、実行に向けての支援をしましょう。</a:t>
            </a:r>
            <a:r>
              <a:rPr lang="ja-JP" altLang="en-US" sz="1200" dirty="0">
                <a:solidFill>
                  <a:srgbClr val="FF0000"/>
                </a:solidFill>
              </a:rPr>
              <a:t>実行の進捗管理の方法に関しても、合意しておくことが大切です。</a:t>
            </a:r>
          </a:p>
        </p:txBody>
      </p:sp>
      <p:grpSp>
        <p:nvGrpSpPr>
          <p:cNvPr id="59" name="グループ化 58"/>
          <p:cNvGrpSpPr/>
          <p:nvPr/>
        </p:nvGrpSpPr>
        <p:grpSpPr>
          <a:xfrm>
            <a:off x="260649" y="7310459"/>
            <a:ext cx="3816424" cy="344488"/>
            <a:chOff x="188639" y="2658743"/>
            <a:chExt cx="6854202" cy="344488"/>
          </a:xfrm>
        </p:grpSpPr>
        <p:sp>
          <p:nvSpPr>
            <p:cNvPr id="60" name="正方形/長方形 5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目標設定面談の準備物</a:t>
              </a:r>
            </a:p>
          </p:txBody>
        </p:sp>
      </p:grpSp>
      <p:sp>
        <p:nvSpPr>
          <p:cNvPr id="62" name="Rectangle 20"/>
          <p:cNvSpPr>
            <a:spLocks noChangeArrowheads="1"/>
          </p:cNvSpPr>
          <p:nvPr/>
        </p:nvSpPr>
        <p:spPr bwMode="auto">
          <a:xfrm>
            <a:off x="333821" y="7636934"/>
            <a:ext cx="6207473" cy="1279438"/>
          </a:xfrm>
          <a:prstGeom prst="rect">
            <a:avLst/>
          </a:prstGeom>
          <a:noFill/>
          <a:ln w="9525">
            <a:noFill/>
            <a:miter lim="800000"/>
            <a:headEnd/>
            <a:tailEnd/>
          </a:ln>
        </p:spPr>
        <p:txBody>
          <a:bodyPr wrap="square" lIns="90000" tIns="46800" rIns="90000" bIns="46800">
            <a:noAutofit/>
          </a:bodyPr>
          <a:lstStyle/>
          <a:p>
            <a:r>
              <a:rPr lang="ja-JP" altLang="en-US" sz="1200" dirty="0"/>
              <a:t>目標設定面談の準備物は以下の通りです。</a:t>
            </a:r>
            <a:endParaRPr lang="en-US" altLang="ja-JP" sz="1200" dirty="0"/>
          </a:p>
          <a:p>
            <a:r>
              <a:rPr lang="ja-JP" altLang="en-US" sz="1200" dirty="0"/>
              <a:t>　①部門・部署の方針書・計画書など</a:t>
            </a:r>
          </a:p>
          <a:p>
            <a:r>
              <a:rPr lang="ja-JP" altLang="en-US" sz="1200" dirty="0"/>
              <a:t>　②部下が設定した今期の評価シート</a:t>
            </a:r>
            <a:endParaRPr lang="en-US" altLang="ja-JP" sz="1200" dirty="0"/>
          </a:p>
          <a:p>
            <a:r>
              <a:rPr lang="ja-JP" altLang="en-US" sz="1200" dirty="0"/>
              <a:t>　③前期の評価シート（前期の問題点や継続して取り組むべき課題を共有するために）</a:t>
            </a:r>
            <a:endParaRPr lang="en-US" altLang="ja-JP" sz="1200" dirty="0"/>
          </a:p>
          <a:p>
            <a:r>
              <a:rPr lang="ja-JP" altLang="en-US" sz="1200" dirty="0"/>
              <a:t>　④事前に頭の中で整理</a:t>
            </a:r>
          </a:p>
        </p:txBody>
      </p:sp>
      <p:sp>
        <p:nvSpPr>
          <p:cNvPr id="63" name="Rectangle 20"/>
          <p:cNvSpPr>
            <a:spLocks noChangeArrowheads="1"/>
          </p:cNvSpPr>
          <p:nvPr/>
        </p:nvSpPr>
        <p:spPr bwMode="auto">
          <a:xfrm>
            <a:off x="333820" y="8744392"/>
            <a:ext cx="6207473" cy="529088"/>
          </a:xfrm>
          <a:prstGeom prst="rect">
            <a:avLst/>
          </a:prstGeom>
          <a:solidFill>
            <a:schemeClr val="tx2">
              <a:lumMod val="20000"/>
              <a:lumOff val="80000"/>
            </a:schemeClr>
          </a:solidFill>
          <a:ln w="9525">
            <a:solidFill>
              <a:schemeClr val="bg1"/>
            </a:solidFill>
            <a:miter lim="800000"/>
            <a:headEnd/>
            <a:tailEnd/>
          </a:ln>
        </p:spPr>
        <p:txBody>
          <a:bodyPr wrap="square" lIns="90000" tIns="46800" rIns="90000" bIns="46800">
            <a:noAutofit/>
          </a:bodyPr>
          <a:lstStyle/>
          <a:p>
            <a:pPr eaLnBrk="1" hangingPunct="1"/>
            <a:r>
              <a:rPr lang="en-US" altLang="ja-JP" sz="1200" dirty="0"/>
              <a:t>【</a:t>
            </a:r>
            <a:r>
              <a:rPr lang="ja-JP" altLang="en-US" sz="1200" dirty="0"/>
              <a:t>留意点</a:t>
            </a:r>
            <a:r>
              <a:rPr lang="en-US" altLang="ja-JP" sz="1200" dirty="0"/>
              <a:t>】</a:t>
            </a:r>
          </a:p>
          <a:p>
            <a:pPr eaLnBrk="1" hangingPunct="1"/>
            <a:r>
              <a:rPr lang="ja-JP" altLang="en-US" sz="1200" dirty="0"/>
              <a:t>目標設定面談では、部下に役割や成長課題の認識をしてもらうことが一番大切です。</a:t>
            </a:r>
            <a:endParaRPr lang="en-US" altLang="ja-JP" sz="1200" dirty="0"/>
          </a:p>
        </p:txBody>
      </p:sp>
      <p:pic>
        <p:nvPicPr>
          <p:cNvPr id="64" name="図 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3150" y="7079964"/>
            <a:ext cx="1454138" cy="1116621"/>
          </a:xfrm>
          <a:prstGeom prst="rect">
            <a:avLst/>
          </a:prstGeom>
        </p:spPr>
      </p:pic>
      <p:grpSp>
        <p:nvGrpSpPr>
          <p:cNvPr id="19" name="グループ化 18"/>
          <p:cNvGrpSpPr/>
          <p:nvPr/>
        </p:nvGrpSpPr>
        <p:grpSpPr>
          <a:xfrm>
            <a:off x="260648" y="1352600"/>
            <a:ext cx="5177170" cy="344488"/>
            <a:chOff x="188640" y="2643191"/>
            <a:chExt cx="6083921" cy="344488"/>
          </a:xfrm>
        </p:grpSpPr>
        <p:sp>
          <p:nvSpPr>
            <p:cNvPr id="20" name="正方形/長方形 19"/>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目標設定面談の大切さ</a:t>
              </a:r>
            </a:p>
          </p:txBody>
        </p:sp>
      </p:grpSp>
      <p:sp>
        <p:nvSpPr>
          <p:cNvPr id="26" name="角丸四角形 25"/>
          <p:cNvSpPr/>
          <p:nvPr/>
        </p:nvSpPr>
        <p:spPr>
          <a:xfrm>
            <a:off x="335243" y="1823287"/>
            <a:ext cx="1563033" cy="1080042"/>
          </a:xfrm>
          <a:prstGeom prst="roundRect">
            <a:avLst>
              <a:gd name="adj" fmla="val 5907"/>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b"/>
          <a:lstStyle/>
          <a:p>
            <a:pPr algn="ctr">
              <a:spcBef>
                <a:spcPts val="600"/>
              </a:spcBef>
            </a:pPr>
            <a:r>
              <a:rPr lang="ja-JP" altLang="en-US" sz="1100" dirty="0">
                <a:solidFill>
                  <a:schemeClr val="tx1"/>
                </a:solidFill>
              </a:rPr>
              <a:t>目標設定面談</a:t>
            </a:r>
            <a:endParaRPr kumimoji="1" lang="ja-JP" altLang="en-US" sz="1100" dirty="0">
              <a:solidFill>
                <a:schemeClr val="tx1"/>
              </a:solidFill>
            </a:endParaRPr>
          </a:p>
        </p:txBody>
      </p:sp>
      <p:sp>
        <p:nvSpPr>
          <p:cNvPr id="29" name="テキスト ボックス 28"/>
          <p:cNvSpPr txBox="1"/>
          <p:nvPr/>
        </p:nvSpPr>
        <p:spPr>
          <a:xfrm>
            <a:off x="2019562" y="1856656"/>
            <a:ext cx="4495656" cy="830997"/>
          </a:xfrm>
          <a:prstGeom prst="rect">
            <a:avLst/>
          </a:prstGeom>
          <a:noFill/>
        </p:spPr>
        <p:txBody>
          <a:bodyPr wrap="square" rtlCol="0">
            <a:spAutoFit/>
          </a:bodyPr>
          <a:lstStyle/>
          <a:p>
            <a:pPr eaLnBrk="1" hangingPunct="1"/>
            <a:r>
              <a:rPr lang="ja-JP" altLang="en-US" sz="1200" dirty="0"/>
              <a:t>目標設定面談にて、</a:t>
            </a:r>
            <a:endParaRPr lang="en-US" altLang="ja-JP" sz="1200" dirty="0"/>
          </a:p>
          <a:p>
            <a:pPr eaLnBrk="1" hangingPunct="1"/>
            <a:r>
              <a:rPr lang="ja-JP" altLang="en-US" sz="1200" dirty="0"/>
              <a:t>部下が解釈した期待役割・成長課題の認識合わせと、それらの達成実行策の確からしさの検証をします。</a:t>
            </a:r>
            <a:endParaRPr lang="en-US" altLang="ja-JP" sz="1200" dirty="0"/>
          </a:p>
          <a:p>
            <a:pPr eaLnBrk="1" hangingPunct="1"/>
            <a:r>
              <a:rPr lang="ja-JP" altLang="en-US" sz="1200" dirty="0">
                <a:solidFill>
                  <a:srgbClr val="FF0000"/>
                </a:solidFill>
              </a:rPr>
              <a:t>ここでは目標設定面談の進め方を学びます。</a:t>
            </a:r>
          </a:p>
        </p:txBody>
      </p:sp>
      <p:pic>
        <p:nvPicPr>
          <p:cNvPr id="30" name="図 29"/>
          <p:cNvPicPr>
            <a:picLocks noChangeAspect="1"/>
          </p:cNvPicPr>
          <p:nvPr/>
        </p:nvPicPr>
        <p:blipFill>
          <a:blip r:embed="rId5"/>
          <a:stretch>
            <a:fillRect/>
          </a:stretch>
        </p:blipFill>
        <p:spPr>
          <a:xfrm>
            <a:off x="600109" y="1784730"/>
            <a:ext cx="1152000" cy="1152046"/>
          </a:xfrm>
          <a:prstGeom prst="rect">
            <a:avLst/>
          </a:prstGeom>
        </p:spPr>
      </p:pic>
    </p:spTree>
    <p:extLst>
      <p:ext uri="{BB962C8B-B14F-4D97-AF65-F5344CB8AC3E}">
        <p14:creationId xmlns:p14="http://schemas.microsoft.com/office/powerpoint/2010/main" val="4205493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55169"/>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目標設定面談の進め方②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grpSp>
        <p:nvGrpSpPr>
          <p:cNvPr id="29" name="グループ化 28"/>
          <p:cNvGrpSpPr/>
          <p:nvPr/>
        </p:nvGrpSpPr>
        <p:grpSpPr>
          <a:xfrm>
            <a:off x="260647" y="704528"/>
            <a:ext cx="5832647" cy="344488"/>
            <a:chOff x="188639" y="2658743"/>
            <a:chExt cx="6854202" cy="344488"/>
          </a:xfrm>
        </p:grpSpPr>
        <p:sp>
          <p:nvSpPr>
            <p:cNvPr id="30" name="正方形/長方形 2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目標設定面談の流れ</a:t>
              </a:r>
            </a:p>
          </p:txBody>
        </p:sp>
      </p:grpSp>
      <p:sp>
        <p:nvSpPr>
          <p:cNvPr id="32" name="テキスト ボックス 31"/>
          <p:cNvSpPr txBox="1"/>
          <p:nvPr/>
        </p:nvSpPr>
        <p:spPr>
          <a:xfrm>
            <a:off x="333374" y="1034951"/>
            <a:ext cx="6191251" cy="276999"/>
          </a:xfrm>
          <a:prstGeom prst="rect">
            <a:avLst/>
          </a:prstGeom>
          <a:noFill/>
        </p:spPr>
        <p:txBody>
          <a:bodyPr wrap="square" rtlCol="0">
            <a:spAutoFit/>
          </a:bodyPr>
          <a:lstStyle/>
          <a:p>
            <a:pPr indent="84138" eaLnBrk="1" hangingPunct="1">
              <a:spcBef>
                <a:spcPts val="600"/>
              </a:spcBef>
            </a:pPr>
            <a:r>
              <a:rPr lang="ja-JP" altLang="en-US" sz="1200" dirty="0"/>
              <a:t>目標設定は、「目標項目」の１つずつに対して、下記の流れで進めてください。</a:t>
            </a:r>
          </a:p>
        </p:txBody>
      </p:sp>
      <p:sp>
        <p:nvSpPr>
          <p:cNvPr id="33" name="テキスト ボックス 32"/>
          <p:cNvSpPr txBox="1"/>
          <p:nvPr/>
        </p:nvSpPr>
        <p:spPr>
          <a:xfrm>
            <a:off x="1772816" y="1426929"/>
            <a:ext cx="3240360" cy="461665"/>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まず、本人から「目標項目」「達成基準」「達成実行策」を説明させる</a:t>
            </a:r>
          </a:p>
        </p:txBody>
      </p:sp>
      <p:cxnSp>
        <p:nvCxnSpPr>
          <p:cNvPr id="34" name="カギ線コネクタ 33"/>
          <p:cNvCxnSpPr>
            <a:stCxn id="33" idx="2"/>
            <a:endCxn id="39" idx="0"/>
          </p:cNvCxnSpPr>
          <p:nvPr/>
        </p:nvCxnSpPr>
        <p:spPr>
          <a:xfrm rot="5400000">
            <a:off x="2211469" y="1395209"/>
            <a:ext cx="688142" cy="167491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330484" y="2576736"/>
            <a:ext cx="2775199"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承認する</a:t>
            </a:r>
          </a:p>
        </p:txBody>
      </p:sp>
      <p:sp>
        <p:nvSpPr>
          <p:cNvPr id="47" name="テキスト ボックス 46"/>
          <p:cNvSpPr txBox="1"/>
          <p:nvPr/>
        </p:nvSpPr>
        <p:spPr>
          <a:xfrm>
            <a:off x="3748224" y="2576737"/>
            <a:ext cx="2772308"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質問のスキルを使って、補正する</a:t>
            </a:r>
          </a:p>
        </p:txBody>
      </p:sp>
      <p:cxnSp>
        <p:nvCxnSpPr>
          <p:cNvPr id="49" name="カギ線コネクタ 48"/>
          <p:cNvCxnSpPr>
            <a:stCxn id="33" idx="2"/>
            <a:endCxn id="47" idx="0"/>
          </p:cNvCxnSpPr>
          <p:nvPr/>
        </p:nvCxnSpPr>
        <p:spPr>
          <a:xfrm rot="16200000" flipH="1">
            <a:off x="3919616" y="1361974"/>
            <a:ext cx="688143" cy="174138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333375" y="2000672"/>
            <a:ext cx="2772308" cy="430887"/>
          </a:xfrm>
          <a:prstGeom prst="rect">
            <a:avLst/>
          </a:prstGeom>
          <a:solidFill>
            <a:schemeClr val="tx2">
              <a:lumMod val="20000"/>
              <a:lumOff val="80000"/>
            </a:schemeClr>
          </a:solidFill>
        </p:spPr>
        <p:txBody>
          <a:bodyPr wrap="square" rtlCol="0">
            <a:spAutoFit/>
          </a:bodyPr>
          <a:lstStyle/>
          <a:p>
            <a:pPr eaLnBrk="1" hangingPunct="1"/>
            <a:r>
              <a:rPr lang="ja-JP" altLang="en-US" sz="1100" dirty="0"/>
              <a:t>部下の</a:t>
            </a:r>
            <a:r>
              <a:rPr kumimoji="1" lang="ja-JP" altLang="en-US" sz="1100" dirty="0"/>
              <a:t>目標設定内容が、上司の期待水準と一致または上回っている場合</a:t>
            </a:r>
          </a:p>
        </p:txBody>
      </p:sp>
      <p:sp>
        <p:nvSpPr>
          <p:cNvPr id="51" name="テキスト ボックス 50"/>
          <p:cNvSpPr txBox="1"/>
          <p:nvPr/>
        </p:nvSpPr>
        <p:spPr>
          <a:xfrm>
            <a:off x="3748224" y="2000672"/>
            <a:ext cx="2772308" cy="430887"/>
          </a:xfrm>
          <a:prstGeom prst="rect">
            <a:avLst/>
          </a:prstGeom>
          <a:solidFill>
            <a:schemeClr val="tx2">
              <a:lumMod val="20000"/>
              <a:lumOff val="80000"/>
            </a:schemeClr>
          </a:solidFill>
        </p:spPr>
        <p:txBody>
          <a:bodyPr wrap="square" rtlCol="0">
            <a:spAutoFit/>
          </a:bodyPr>
          <a:lstStyle/>
          <a:p>
            <a:pPr eaLnBrk="1" hangingPunct="1"/>
            <a:r>
              <a:rPr lang="ja-JP" altLang="en-US" sz="1100" dirty="0"/>
              <a:t>部下の目標設定内容が、上司の期待水準を下回っている場合</a:t>
            </a:r>
          </a:p>
        </p:txBody>
      </p:sp>
      <p:sp>
        <p:nvSpPr>
          <p:cNvPr id="52" name="テキスト ボックス 51"/>
          <p:cNvSpPr txBox="1"/>
          <p:nvPr/>
        </p:nvSpPr>
        <p:spPr>
          <a:xfrm>
            <a:off x="2005396" y="3368824"/>
            <a:ext cx="2775199"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具体的な行動を共有する</a:t>
            </a:r>
          </a:p>
        </p:txBody>
      </p:sp>
      <p:cxnSp>
        <p:nvCxnSpPr>
          <p:cNvPr id="53" name="カギ線コネクタ 52"/>
          <p:cNvCxnSpPr>
            <a:stCxn id="39" idx="2"/>
            <a:endCxn id="52" idx="0"/>
          </p:cNvCxnSpPr>
          <p:nvPr/>
        </p:nvCxnSpPr>
        <p:spPr>
          <a:xfrm rot="16200000" flipH="1">
            <a:off x="2297996" y="2273823"/>
            <a:ext cx="515089" cy="167491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カギ線コネクタ 53"/>
          <p:cNvCxnSpPr>
            <a:stCxn id="47" idx="2"/>
            <a:endCxn id="52" idx="0"/>
          </p:cNvCxnSpPr>
          <p:nvPr/>
        </p:nvCxnSpPr>
        <p:spPr>
          <a:xfrm rot="5400000">
            <a:off x="4006143" y="2240589"/>
            <a:ext cx="515088" cy="174138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グループ化 54"/>
          <p:cNvGrpSpPr/>
          <p:nvPr/>
        </p:nvGrpSpPr>
        <p:grpSpPr>
          <a:xfrm>
            <a:off x="260648" y="3944888"/>
            <a:ext cx="5832647" cy="344488"/>
            <a:chOff x="188639" y="2658743"/>
            <a:chExt cx="6854202" cy="344488"/>
          </a:xfrm>
        </p:grpSpPr>
        <p:sp>
          <p:nvSpPr>
            <p:cNvPr id="56" name="正方形/長方形 55"/>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目標設定面談で使う質問のスキル</a:t>
              </a:r>
            </a:p>
          </p:txBody>
        </p:sp>
      </p:grpSp>
      <p:sp>
        <p:nvSpPr>
          <p:cNvPr id="58" name="テキスト ボックス 57"/>
          <p:cNvSpPr txBox="1"/>
          <p:nvPr/>
        </p:nvSpPr>
        <p:spPr>
          <a:xfrm>
            <a:off x="333374" y="4264405"/>
            <a:ext cx="6191251" cy="276999"/>
          </a:xfrm>
          <a:prstGeom prst="rect">
            <a:avLst/>
          </a:prstGeom>
          <a:noFill/>
        </p:spPr>
        <p:txBody>
          <a:bodyPr wrap="square" rtlCol="0">
            <a:spAutoFit/>
          </a:bodyPr>
          <a:lstStyle/>
          <a:p>
            <a:pPr indent="84138" eaLnBrk="1" hangingPunct="1">
              <a:spcBef>
                <a:spcPts val="600"/>
              </a:spcBef>
            </a:pPr>
            <a:r>
              <a:rPr lang="ja-JP" altLang="en-US" sz="1200" dirty="0"/>
              <a:t>問題解決のトライアングルを使って、部下の目標設定内容を補正します。</a:t>
            </a:r>
          </a:p>
        </p:txBody>
      </p:sp>
      <p:sp>
        <p:nvSpPr>
          <p:cNvPr id="68" name="Rectangle 20"/>
          <p:cNvSpPr>
            <a:spLocks noChangeArrowheads="1"/>
          </p:cNvSpPr>
          <p:nvPr/>
        </p:nvSpPr>
        <p:spPr bwMode="auto">
          <a:xfrm>
            <a:off x="4519464" y="5051445"/>
            <a:ext cx="2005161" cy="1215098"/>
          </a:xfrm>
          <a:prstGeom prst="rect">
            <a:avLst/>
          </a:prstGeom>
          <a:noFill/>
          <a:ln w="9525">
            <a:solidFill>
              <a:schemeClr val="tx1"/>
            </a:solidFill>
            <a:miter lim="800000"/>
            <a:headEnd/>
            <a:tailEnd/>
          </a:ln>
        </p:spPr>
        <p:txBody>
          <a:bodyPr wrap="square" lIns="90000" tIns="144000" rIns="90000" bIns="46800">
            <a:noAutofit/>
          </a:bodyPr>
          <a:lstStyle/>
          <a:p>
            <a:pPr marL="85725" indent="-85725"/>
            <a:r>
              <a:rPr lang="ja-JP" altLang="en-US" sz="1100" dirty="0"/>
              <a:t>①目標が実現できたときのイメージはどのようなものですか</a:t>
            </a:r>
          </a:p>
          <a:p>
            <a:pPr marL="85725" indent="-85725"/>
            <a:r>
              <a:rPr lang="ja-JP" altLang="en-US" sz="1100" dirty="0"/>
              <a:t>②達成基準を具体的に教えてください</a:t>
            </a:r>
            <a:endParaRPr lang="en-US" altLang="ja-JP" sz="1100" dirty="0"/>
          </a:p>
          <a:p>
            <a:pPr marL="85725" indent="-85725"/>
            <a:r>
              <a:rPr lang="ja-JP" altLang="en-US" sz="1100" dirty="0"/>
              <a:t>③目標の実現可能性はどれくらいあると思いますか</a:t>
            </a:r>
          </a:p>
        </p:txBody>
      </p:sp>
      <p:sp>
        <p:nvSpPr>
          <p:cNvPr id="69" name="角丸四角形 68"/>
          <p:cNvSpPr/>
          <p:nvPr/>
        </p:nvSpPr>
        <p:spPr>
          <a:xfrm>
            <a:off x="4463560" y="4817404"/>
            <a:ext cx="1049577" cy="309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メイリオ" panose="020B0604030504040204" pitchFamily="50" charset="-128"/>
                <a:ea typeface="メイリオ" panose="020B0604030504040204" pitchFamily="50" charset="-128"/>
              </a:rPr>
              <a:t>ありたい姿</a:t>
            </a:r>
            <a:endParaRPr lang="en-US" altLang="ja-JP" sz="1200" b="1" dirty="0">
              <a:latin typeface="メイリオ" panose="020B0604030504040204" pitchFamily="50" charset="-128"/>
              <a:ea typeface="メイリオ" panose="020B0604030504040204" pitchFamily="50" charset="-128"/>
            </a:endParaRPr>
          </a:p>
        </p:txBody>
      </p:sp>
      <p:sp>
        <p:nvSpPr>
          <p:cNvPr id="70" name="Rectangle 20"/>
          <p:cNvSpPr>
            <a:spLocks noChangeArrowheads="1"/>
          </p:cNvSpPr>
          <p:nvPr/>
        </p:nvSpPr>
        <p:spPr bwMode="auto">
          <a:xfrm>
            <a:off x="511525" y="7783787"/>
            <a:ext cx="2269404" cy="1057645"/>
          </a:xfrm>
          <a:prstGeom prst="rect">
            <a:avLst/>
          </a:prstGeom>
          <a:noFill/>
          <a:ln w="9525">
            <a:solidFill>
              <a:schemeClr val="tx1"/>
            </a:solidFill>
            <a:miter lim="800000"/>
            <a:headEnd/>
            <a:tailEnd/>
          </a:ln>
        </p:spPr>
        <p:txBody>
          <a:bodyPr wrap="square" lIns="90000" tIns="144000" rIns="90000" bIns="46800">
            <a:noAutofit/>
          </a:bodyPr>
          <a:lstStyle/>
          <a:p>
            <a:pPr marL="85725" indent="-85725"/>
            <a:r>
              <a:rPr lang="ja-JP" altLang="en-US" sz="1100" dirty="0"/>
              <a:t>①目標のイメージに対して、現状はどのような感じですか</a:t>
            </a:r>
          </a:p>
          <a:p>
            <a:pPr marL="85725" indent="-85725"/>
            <a:r>
              <a:rPr lang="ja-JP" altLang="en-US" sz="1100" dirty="0"/>
              <a:t>②目標達成に向けて、一番難しい点はどこですか</a:t>
            </a:r>
          </a:p>
          <a:p>
            <a:pPr marL="85725" indent="-85725"/>
            <a:r>
              <a:rPr lang="ja-JP" altLang="en-US" sz="1100" dirty="0"/>
              <a:t>③現状把握で難しい点は何ですか</a:t>
            </a:r>
          </a:p>
        </p:txBody>
      </p:sp>
      <p:sp>
        <p:nvSpPr>
          <p:cNvPr id="71" name="角丸四角形 70"/>
          <p:cNvSpPr/>
          <p:nvPr/>
        </p:nvSpPr>
        <p:spPr>
          <a:xfrm>
            <a:off x="435721" y="7595672"/>
            <a:ext cx="1049577" cy="309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メイリオ" panose="020B0604030504040204" pitchFamily="50" charset="-128"/>
                <a:ea typeface="メイリオ" panose="020B0604030504040204" pitchFamily="50" charset="-128"/>
              </a:rPr>
              <a:t>現状</a:t>
            </a:r>
            <a:endParaRPr lang="en-US" altLang="ja-JP" sz="1200" b="1" dirty="0">
              <a:latin typeface="メイリオ" panose="020B0604030504040204" pitchFamily="50" charset="-128"/>
              <a:ea typeface="メイリオ" panose="020B0604030504040204" pitchFamily="50" charset="-128"/>
            </a:endParaRPr>
          </a:p>
        </p:txBody>
      </p:sp>
      <p:sp>
        <p:nvSpPr>
          <p:cNvPr id="72" name="Rectangle 20"/>
          <p:cNvSpPr>
            <a:spLocks noChangeArrowheads="1"/>
          </p:cNvSpPr>
          <p:nvPr/>
        </p:nvSpPr>
        <p:spPr bwMode="auto">
          <a:xfrm>
            <a:off x="4539364" y="6865082"/>
            <a:ext cx="1985261" cy="1200462"/>
          </a:xfrm>
          <a:prstGeom prst="rect">
            <a:avLst/>
          </a:prstGeom>
          <a:noFill/>
          <a:ln w="9525">
            <a:solidFill>
              <a:schemeClr val="tx1"/>
            </a:solidFill>
            <a:miter lim="800000"/>
            <a:headEnd/>
            <a:tailEnd/>
          </a:ln>
        </p:spPr>
        <p:txBody>
          <a:bodyPr wrap="square" lIns="90000" tIns="144000" rIns="90000" bIns="46800">
            <a:noAutofit/>
          </a:bodyPr>
          <a:lstStyle/>
          <a:p>
            <a:pPr marL="85725" indent="-85725"/>
            <a:r>
              <a:rPr lang="ja-JP" altLang="en-US" sz="1100" dirty="0"/>
              <a:t>①このままいくと、どれくらいの数値になりそうですか？</a:t>
            </a:r>
            <a:endParaRPr lang="en-US" altLang="ja-JP" sz="1100" dirty="0"/>
          </a:p>
          <a:p>
            <a:pPr marL="85725" indent="-85725"/>
            <a:r>
              <a:rPr lang="ja-JP" altLang="en-US" sz="1100" dirty="0"/>
              <a:t>②このままいくと、どんな状態になりそうですか？</a:t>
            </a:r>
            <a:endParaRPr lang="en-US" altLang="ja-JP" sz="1100" dirty="0"/>
          </a:p>
          <a:p>
            <a:pPr marL="85725" indent="-85725"/>
            <a:r>
              <a:rPr lang="ja-JP" altLang="en-US" sz="1100" dirty="0"/>
              <a:t>③その状態に対して、どう感じますか？</a:t>
            </a:r>
          </a:p>
        </p:txBody>
      </p:sp>
      <p:sp>
        <p:nvSpPr>
          <p:cNvPr id="73" name="角丸四角形 72"/>
          <p:cNvSpPr/>
          <p:nvPr/>
        </p:nvSpPr>
        <p:spPr>
          <a:xfrm>
            <a:off x="4463560" y="6618508"/>
            <a:ext cx="1049577" cy="309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メイリオ" panose="020B0604030504040204" pitchFamily="50" charset="-128"/>
                <a:ea typeface="メイリオ" panose="020B0604030504040204" pitchFamily="50" charset="-128"/>
              </a:rPr>
              <a:t>成り行き</a:t>
            </a:r>
            <a:endParaRPr lang="en-US" altLang="ja-JP" sz="1200" b="1" dirty="0">
              <a:latin typeface="メイリオ" panose="020B0604030504040204" pitchFamily="50" charset="-128"/>
              <a:ea typeface="メイリオ" panose="020B0604030504040204" pitchFamily="50" charset="-128"/>
            </a:endParaRPr>
          </a:p>
        </p:txBody>
      </p:sp>
      <p:sp>
        <p:nvSpPr>
          <p:cNvPr id="74" name="Rectangle 20"/>
          <p:cNvSpPr>
            <a:spLocks noChangeArrowheads="1"/>
          </p:cNvSpPr>
          <p:nvPr/>
        </p:nvSpPr>
        <p:spPr bwMode="auto">
          <a:xfrm>
            <a:off x="511525" y="5432064"/>
            <a:ext cx="2269404" cy="1227504"/>
          </a:xfrm>
          <a:prstGeom prst="rect">
            <a:avLst/>
          </a:prstGeom>
          <a:noFill/>
          <a:ln w="9525">
            <a:solidFill>
              <a:schemeClr val="tx1"/>
            </a:solidFill>
            <a:miter lim="800000"/>
            <a:headEnd/>
            <a:tailEnd/>
          </a:ln>
        </p:spPr>
        <p:txBody>
          <a:bodyPr wrap="square" lIns="90000" tIns="144000" rIns="90000" bIns="46800">
            <a:noAutofit/>
          </a:bodyPr>
          <a:lstStyle/>
          <a:p>
            <a:pPr marL="85725" indent="-85725"/>
            <a:r>
              <a:rPr lang="ja-JP" altLang="en-US" sz="1100" dirty="0"/>
              <a:t>①具体的にどのように進めていきますか</a:t>
            </a:r>
          </a:p>
          <a:p>
            <a:pPr marL="85725" indent="-85725"/>
            <a:r>
              <a:rPr lang="ja-JP" altLang="en-US" sz="1100" dirty="0"/>
              <a:t>②他に新しい方法はありませんか</a:t>
            </a:r>
            <a:endParaRPr lang="en-US" altLang="ja-JP" sz="1100" dirty="0"/>
          </a:p>
          <a:p>
            <a:pPr marL="85725" indent="-85725"/>
            <a:r>
              <a:rPr lang="ja-JP" altLang="en-US" sz="1100" dirty="0"/>
              <a:t>③どの選択肢を選びますか</a:t>
            </a:r>
            <a:endParaRPr lang="en-US" altLang="ja-JP" sz="1100" dirty="0"/>
          </a:p>
          <a:p>
            <a:pPr marL="85725" indent="-85725"/>
            <a:r>
              <a:rPr lang="ja-JP" altLang="en-US" sz="1100" dirty="0"/>
              <a:t>④どのような手順で進めますか</a:t>
            </a:r>
            <a:endParaRPr lang="en-US" altLang="ja-JP" sz="1100" dirty="0"/>
          </a:p>
          <a:p>
            <a:pPr marL="85725" indent="-85725"/>
            <a:r>
              <a:rPr lang="ja-JP" altLang="en-US" sz="1100" dirty="0"/>
              <a:t>⑤こんな方法もありますね</a:t>
            </a:r>
          </a:p>
        </p:txBody>
      </p:sp>
      <p:sp>
        <p:nvSpPr>
          <p:cNvPr id="77" name="角丸四角形 76"/>
          <p:cNvSpPr/>
          <p:nvPr/>
        </p:nvSpPr>
        <p:spPr>
          <a:xfrm>
            <a:off x="435721" y="5243949"/>
            <a:ext cx="1049577" cy="309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メイリオ" panose="020B0604030504040204" pitchFamily="50" charset="-128"/>
                <a:ea typeface="メイリオ" panose="020B0604030504040204" pitchFamily="50" charset="-128"/>
              </a:rPr>
              <a:t>達成実行策</a:t>
            </a:r>
            <a:endParaRPr lang="en-US" altLang="ja-JP" sz="1200" b="1"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332656" y="4777664"/>
            <a:ext cx="3996000" cy="2767624"/>
          </a:xfrm>
          <a:prstGeom prst="rect">
            <a:avLst/>
          </a:prstGeom>
        </p:spPr>
      </p:pic>
    </p:spTree>
    <p:extLst>
      <p:ext uri="{BB962C8B-B14F-4D97-AF65-F5344CB8AC3E}">
        <p14:creationId xmlns:p14="http://schemas.microsoft.com/office/powerpoint/2010/main" val="1788533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441902"/>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目標設定面談の進め方③</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40" name="グループ化 39"/>
          <p:cNvGrpSpPr/>
          <p:nvPr/>
        </p:nvGrpSpPr>
        <p:grpSpPr>
          <a:xfrm>
            <a:off x="260648" y="848544"/>
            <a:ext cx="5832647" cy="344488"/>
            <a:chOff x="188639" y="2658743"/>
            <a:chExt cx="6854202" cy="344488"/>
          </a:xfrm>
        </p:grpSpPr>
        <p:sp>
          <p:nvSpPr>
            <p:cNvPr id="41" name="正方形/長方形 4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目標設定面談の一般的な流れ</a:t>
              </a:r>
            </a:p>
          </p:txBody>
        </p:sp>
      </p:grpSp>
      <p:sp>
        <p:nvSpPr>
          <p:cNvPr id="49" name="右矢印 48"/>
          <p:cNvSpPr/>
          <p:nvPr/>
        </p:nvSpPr>
        <p:spPr bwMode="auto">
          <a:xfrm rot="5400000">
            <a:off x="-2027020" y="4922180"/>
            <a:ext cx="5976000" cy="435533"/>
          </a:xfrm>
          <a:prstGeom prst="rightArrow">
            <a:avLst/>
          </a:prstGeom>
          <a:gradFill flip="none" rotWithShape="1">
            <a:gsLst>
              <a:gs pos="0">
                <a:schemeClr val="tx2">
                  <a:lumMod val="60000"/>
                  <a:lumOff val="40000"/>
                </a:schemeClr>
              </a:gs>
              <a:gs pos="100000">
                <a:schemeClr val="bg1">
                  <a:shade val="100000"/>
                  <a:satMod val="115000"/>
                </a:schemeClr>
              </a:gs>
            </a:gsLst>
            <a:lin ang="10800000" scaled="1"/>
            <a:tileRect/>
          </a:gra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51" name="Freeform 107"/>
          <p:cNvSpPr>
            <a:spLocks/>
          </p:cNvSpPr>
          <p:nvPr/>
        </p:nvSpPr>
        <p:spPr bwMode="auto">
          <a:xfrm>
            <a:off x="343094" y="1784649"/>
            <a:ext cx="1240701" cy="367298"/>
          </a:xfrm>
          <a:custGeom>
            <a:avLst/>
            <a:gdLst>
              <a:gd name="T0" fmla="*/ 0 w 26832"/>
              <a:gd name="T1" fmla="*/ 447 h 9808"/>
              <a:gd name="T2" fmla="*/ 447 w 26832"/>
              <a:gd name="T3" fmla="*/ 0 h 9808"/>
              <a:gd name="T4" fmla="*/ 26386 w 26832"/>
              <a:gd name="T5" fmla="*/ 0 h 9808"/>
              <a:gd name="T6" fmla="*/ 26832 w 26832"/>
              <a:gd name="T7" fmla="*/ 447 h 9808"/>
              <a:gd name="T8" fmla="*/ 26832 w 26832"/>
              <a:gd name="T9" fmla="*/ 9362 h 9808"/>
              <a:gd name="T10" fmla="*/ 26386 w 26832"/>
              <a:gd name="T11" fmla="*/ 9808 h 9808"/>
              <a:gd name="T12" fmla="*/ 447 w 26832"/>
              <a:gd name="T13" fmla="*/ 9808 h 9808"/>
              <a:gd name="T14" fmla="*/ 0 w 26832"/>
              <a:gd name="T15" fmla="*/ 9362 h 9808"/>
              <a:gd name="T16" fmla="*/ 0 w 26832"/>
              <a:gd name="T17" fmla="*/ 447 h 9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32" h="9808">
                <a:moveTo>
                  <a:pt x="0" y="447"/>
                </a:moveTo>
                <a:cubicBezTo>
                  <a:pt x="0" y="201"/>
                  <a:pt x="201" y="0"/>
                  <a:pt x="447" y="0"/>
                </a:cubicBezTo>
                <a:lnTo>
                  <a:pt x="26386" y="0"/>
                </a:lnTo>
                <a:cubicBezTo>
                  <a:pt x="26632" y="0"/>
                  <a:pt x="26832" y="201"/>
                  <a:pt x="26832" y="447"/>
                </a:cubicBezTo>
                <a:lnTo>
                  <a:pt x="26832" y="9362"/>
                </a:lnTo>
                <a:cubicBezTo>
                  <a:pt x="26832" y="9608"/>
                  <a:pt x="26632" y="9808"/>
                  <a:pt x="26386" y="9808"/>
                </a:cubicBezTo>
                <a:lnTo>
                  <a:pt x="447" y="9808"/>
                </a:lnTo>
                <a:cubicBezTo>
                  <a:pt x="201" y="9808"/>
                  <a:pt x="0" y="9608"/>
                  <a:pt x="0" y="9362"/>
                </a:cubicBezTo>
                <a:lnTo>
                  <a:pt x="0" y="447"/>
                </a:lnTo>
                <a:close/>
              </a:path>
            </a:pathLst>
          </a:custGeom>
          <a:solidFill>
            <a:schemeClr val="bg1"/>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事前準備</a:t>
            </a:r>
          </a:p>
        </p:txBody>
      </p:sp>
      <p:sp>
        <p:nvSpPr>
          <p:cNvPr id="52" name="Rectangle 109"/>
          <p:cNvSpPr>
            <a:spLocks noChangeArrowheads="1"/>
          </p:cNvSpPr>
          <p:nvPr/>
        </p:nvSpPr>
        <p:spPr bwMode="auto">
          <a:xfrm>
            <a:off x="1718810" y="1784647"/>
            <a:ext cx="4805815" cy="1068275"/>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53" name="Rectangle 110"/>
          <p:cNvSpPr>
            <a:spLocks noChangeArrowheads="1"/>
          </p:cNvSpPr>
          <p:nvPr/>
        </p:nvSpPr>
        <p:spPr bwMode="auto">
          <a:xfrm>
            <a:off x="1808496" y="1874366"/>
            <a:ext cx="4572832" cy="96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spcBef>
                <a:spcPts val="300"/>
              </a:spcBef>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説明用に、方針書・計画書などを準備する。</a:t>
            </a:r>
          </a:p>
          <a:p>
            <a:pPr marL="84138" indent="-84138">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②前</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期末</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フィードバック面談</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の記載</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内容</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などを確認する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84138" lvl="0"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シートの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目標設定内容に</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目を</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通す。</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84138" lvl="0" indent="-84138">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上司の期待レベルを下回る点があれば、事前に補正するポイントを整理する。</a:t>
            </a:r>
          </a:p>
        </p:txBody>
      </p:sp>
      <p:sp>
        <p:nvSpPr>
          <p:cNvPr id="58" name="Freeform 117"/>
          <p:cNvSpPr>
            <a:spLocks/>
          </p:cNvSpPr>
          <p:nvPr/>
        </p:nvSpPr>
        <p:spPr bwMode="auto">
          <a:xfrm>
            <a:off x="343094" y="3020251"/>
            <a:ext cx="1240701" cy="302419"/>
          </a:xfrm>
          <a:custGeom>
            <a:avLst/>
            <a:gdLst>
              <a:gd name="T0" fmla="*/ 0 w 26832"/>
              <a:gd name="T1" fmla="*/ 336 h 9808"/>
              <a:gd name="T2" fmla="*/ 336 w 26832"/>
              <a:gd name="T3" fmla="*/ 0 h 9808"/>
              <a:gd name="T4" fmla="*/ 26497 w 26832"/>
              <a:gd name="T5" fmla="*/ 0 h 9808"/>
              <a:gd name="T6" fmla="*/ 26832 w 26832"/>
              <a:gd name="T7" fmla="*/ 336 h 9808"/>
              <a:gd name="T8" fmla="*/ 26832 w 26832"/>
              <a:gd name="T9" fmla="*/ 9473 h 9808"/>
              <a:gd name="T10" fmla="*/ 26497 w 26832"/>
              <a:gd name="T11" fmla="*/ 9808 h 9808"/>
              <a:gd name="T12" fmla="*/ 336 w 26832"/>
              <a:gd name="T13" fmla="*/ 9808 h 9808"/>
              <a:gd name="T14" fmla="*/ 0 w 26832"/>
              <a:gd name="T15" fmla="*/ 9473 h 9808"/>
              <a:gd name="T16" fmla="*/ 0 w 26832"/>
              <a:gd name="T17" fmla="*/ 336 h 9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32" h="9808">
                <a:moveTo>
                  <a:pt x="0" y="336"/>
                </a:moveTo>
                <a:cubicBezTo>
                  <a:pt x="0" y="151"/>
                  <a:pt x="151" y="0"/>
                  <a:pt x="336" y="0"/>
                </a:cubicBezTo>
                <a:lnTo>
                  <a:pt x="26497" y="0"/>
                </a:lnTo>
                <a:cubicBezTo>
                  <a:pt x="26682" y="0"/>
                  <a:pt x="26832" y="151"/>
                  <a:pt x="26832" y="336"/>
                </a:cubicBezTo>
                <a:lnTo>
                  <a:pt x="26832" y="9473"/>
                </a:lnTo>
                <a:cubicBezTo>
                  <a:pt x="26832" y="9658"/>
                  <a:pt x="26682" y="9808"/>
                  <a:pt x="26497" y="9808"/>
                </a:cubicBezTo>
                <a:lnTo>
                  <a:pt x="336" y="9808"/>
                </a:lnTo>
                <a:cubicBezTo>
                  <a:pt x="151" y="9808"/>
                  <a:pt x="0" y="9658"/>
                  <a:pt x="0" y="9473"/>
                </a:cubicBezTo>
                <a:lnTo>
                  <a:pt x="0" y="336"/>
                </a:lnTo>
                <a:close/>
              </a:path>
            </a:pathLst>
          </a:custGeom>
          <a:solidFill>
            <a:schemeClr val="tx2">
              <a:lumMod val="20000"/>
              <a:lumOff val="8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雰囲気作り</a:t>
            </a:r>
          </a:p>
        </p:txBody>
      </p:sp>
      <p:sp>
        <p:nvSpPr>
          <p:cNvPr id="59" name="Rectangle 120"/>
          <p:cNvSpPr>
            <a:spLocks noChangeArrowheads="1"/>
          </p:cNvSpPr>
          <p:nvPr/>
        </p:nvSpPr>
        <p:spPr bwMode="auto">
          <a:xfrm>
            <a:off x="1808821" y="3135377"/>
            <a:ext cx="457250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静かな場所を確保する（明るくて風通しの良い部屋がベスト）</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9525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②途中で邪魔が入らないように、入口に</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面談</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中など</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と掲示</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95250" lvl="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③まずは、ねぎらい</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言葉</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かける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95250" lvl="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④本題にストレートに入らず、家族や趣味の話題、対象者の優れた業績から話を始める。緊張をほぐす</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⑤</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面談</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の時間を確保する（</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人</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30</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分程度</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が目安）</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Freeform 129"/>
          <p:cNvSpPr>
            <a:spLocks/>
          </p:cNvSpPr>
          <p:nvPr/>
        </p:nvSpPr>
        <p:spPr bwMode="auto">
          <a:xfrm>
            <a:off x="343094" y="4520952"/>
            <a:ext cx="1240701" cy="302419"/>
          </a:xfrm>
          <a:custGeom>
            <a:avLst/>
            <a:gdLst>
              <a:gd name="T0" fmla="*/ 0 w 13416"/>
              <a:gd name="T1" fmla="*/ 168 h 4904"/>
              <a:gd name="T2" fmla="*/ 168 w 13416"/>
              <a:gd name="T3" fmla="*/ 0 h 4904"/>
              <a:gd name="T4" fmla="*/ 13249 w 13416"/>
              <a:gd name="T5" fmla="*/ 0 h 4904"/>
              <a:gd name="T6" fmla="*/ 13416 w 13416"/>
              <a:gd name="T7" fmla="*/ 168 h 4904"/>
              <a:gd name="T8" fmla="*/ 13416 w 13416"/>
              <a:gd name="T9" fmla="*/ 4737 h 4904"/>
              <a:gd name="T10" fmla="*/ 13249 w 13416"/>
              <a:gd name="T11" fmla="*/ 4904 h 4904"/>
              <a:gd name="T12" fmla="*/ 168 w 13416"/>
              <a:gd name="T13" fmla="*/ 4904 h 4904"/>
              <a:gd name="T14" fmla="*/ 0 w 13416"/>
              <a:gd name="T15" fmla="*/ 4737 h 4904"/>
              <a:gd name="T16" fmla="*/ 0 w 13416"/>
              <a:gd name="T17" fmla="*/ 168 h 4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6" h="4904">
                <a:moveTo>
                  <a:pt x="0" y="168"/>
                </a:moveTo>
                <a:cubicBezTo>
                  <a:pt x="0" y="75"/>
                  <a:pt x="75" y="0"/>
                  <a:pt x="168" y="0"/>
                </a:cubicBezTo>
                <a:lnTo>
                  <a:pt x="13249" y="0"/>
                </a:lnTo>
                <a:cubicBezTo>
                  <a:pt x="13341" y="0"/>
                  <a:pt x="13416" y="75"/>
                  <a:pt x="13416" y="168"/>
                </a:cubicBezTo>
                <a:lnTo>
                  <a:pt x="13416" y="4737"/>
                </a:lnTo>
                <a:cubicBezTo>
                  <a:pt x="13416" y="4829"/>
                  <a:pt x="13341" y="4904"/>
                  <a:pt x="13249" y="4904"/>
                </a:cubicBezTo>
                <a:lnTo>
                  <a:pt x="168" y="4904"/>
                </a:lnTo>
                <a:cubicBezTo>
                  <a:pt x="75" y="4904"/>
                  <a:pt x="0" y="4829"/>
                  <a:pt x="0" y="4737"/>
                </a:cubicBezTo>
                <a:lnTo>
                  <a:pt x="0" y="168"/>
                </a:lnTo>
                <a:close/>
              </a:path>
            </a:pathLst>
          </a:custGeom>
          <a:solidFill>
            <a:schemeClr val="tx2">
              <a:lumMod val="20000"/>
              <a:lumOff val="8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面談目的の共有</a:t>
            </a:r>
          </a:p>
        </p:txBody>
      </p:sp>
      <p:sp>
        <p:nvSpPr>
          <p:cNvPr id="66" name="Rectangle 132"/>
          <p:cNvSpPr>
            <a:spLocks noChangeArrowheads="1"/>
          </p:cNvSpPr>
          <p:nvPr/>
        </p:nvSpPr>
        <p:spPr bwMode="auto">
          <a:xfrm>
            <a:off x="1808497" y="4679652"/>
            <a:ext cx="457283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4138"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①目標設定の確認の場だけではなく、達成実行策を一緒に考える場であると伝える。</a:t>
            </a:r>
          </a:p>
          <a:p>
            <a:pPr marL="84138"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②上司の期待・要望を伝えるだけではなく、部下から意見を聴く場であると伝える。</a:t>
            </a:r>
          </a:p>
          <a:p>
            <a:pPr marL="84138"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③本音で意見を言って欲しいと伝える。</a:t>
            </a:r>
          </a:p>
        </p:txBody>
      </p:sp>
      <p:sp>
        <p:nvSpPr>
          <p:cNvPr id="67" name="Freeform 139"/>
          <p:cNvSpPr>
            <a:spLocks/>
          </p:cNvSpPr>
          <p:nvPr/>
        </p:nvSpPr>
        <p:spPr bwMode="auto">
          <a:xfrm>
            <a:off x="906463" y="5968248"/>
            <a:ext cx="547688" cy="201613"/>
          </a:xfrm>
          <a:custGeom>
            <a:avLst/>
            <a:gdLst>
              <a:gd name="T0" fmla="*/ 345 w 345"/>
              <a:gd name="T1" fmla="*/ 0 h 127"/>
              <a:gd name="T2" fmla="*/ 172 w 345"/>
              <a:gd name="T3" fmla="*/ 127 h 127"/>
              <a:gd name="T4" fmla="*/ 0 w 345"/>
              <a:gd name="T5" fmla="*/ 0 h 127"/>
              <a:gd name="T6" fmla="*/ 345 w 345"/>
              <a:gd name="T7" fmla="*/ 0 h 127"/>
            </a:gdLst>
            <a:ahLst/>
            <a:cxnLst>
              <a:cxn ang="0">
                <a:pos x="T0" y="T1"/>
              </a:cxn>
              <a:cxn ang="0">
                <a:pos x="T2" y="T3"/>
              </a:cxn>
              <a:cxn ang="0">
                <a:pos x="T4" y="T5"/>
              </a:cxn>
              <a:cxn ang="0">
                <a:pos x="T6" y="T7"/>
              </a:cxn>
            </a:cxnLst>
            <a:rect l="0" t="0" r="r" b="b"/>
            <a:pathLst>
              <a:path w="345" h="127">
                <a:moveTo>
                  <a:pt x="345" y="0"/>
                </a:moveTo>
                <a:lnTo>
                  <a:pt x="172" y="127"/>
                </a:lnTo>
                <a:lnTo>
                  <a:pt x="0" y="0"/>
                </a:lnTo>
                <a:lnTo>
                  <a:pt x="345" y="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142"/>
          <p:cNvSpPr>
            <a:spLocks/>
          </p:cNvSpPr>
          <p:nvPr/>
        </p:nvSpPr>
        <p:spPr bwMode="auto">
          <a:xfrm>
            <a:off x="342404" y="5817096"/>
            <a:ext cx="1241890" cy="460122"/>
          </a:xfrm>
          <a:custGeom>
            <a:avLst/>
            <a:gdLst>
              <a:gd name="T0" fmla="*/ 0 w 13432"/>
              <a:gd name="T1" fmla="*/ 279 h 4896"/>
              <a:gd name="T2" fmla="*/ 279 w 13432"/>
              <a:gd name="T3" fmla="*/ 0 h 4896"/>
              <a:gd name="T4" fmla="*/ 13154 w 13432"/>
              <a:gd name="T5" fmla="*/ 0 h 4896"/>
              <a:gd name="T6" fmla="*/ 13432 w 13432"/>
              <a:gd name="T7" fmla="*/ 279 h 4896"/>
              <a:gd name="T8" fmla="*/ 13432 w 13432"/>
              <a:gd name="T9" fmla="*/ 4618 h 4896"/>
              <a:gd name="T10" fmla="*/ 13154 w 13432"/>
              <a:gd name="T11" fmla="*/ 4896 h 4896"/>
              <a:gd name="T12" fmla="*/ 279 w 13432"/>
              <a:gd name="T13" fmla="*/ 4896 h 4896"/>
              <a:gd name="T14" fmla="*/ 0 w 13432"/>
              <a:gd name="T15" fmla="*/ 4618 h 4896"/>
              <a:gd name="T16" fmla="*/ 0 w 13432"/>
              <a:gd name="T17" fmla="*/ 279 h 4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32" h="4896">
                <a:moveTo>
                  <a:pt x="0" y="279"/>
                </a:moveTo>
                <a:cubicBezTo>
                  <a:pt x="0" y="125"/>
                  <a:pt x="125" y="0"/>
                  <a:pt x="279" y="0"/>
                </a:cubicBezTo>
                <a:lnTo>
                  <a:pt x="13154" y="0"/>
                </a:lnTo>
                <a:cubicBezTo>
                  <a:pt x="13308" y="0"/>
                  <a:pt x="13432" y="125"/>
                  <a:pt x="13432" y="279"/>
                </a:cubicBezTo>
                <a:lnTo>
                  <a:pt x="13432" y="4618"/>
                </a:lnTo>
                <a:cubicBezTo>
                  <a:pt x="13432" y="4772"/>
                  <a:pt x="13308" y="4896"/>
                  <a:pt x="13154" y="4896"/>
                </a:cubicBezTo>
                <a:lnTo>
                  <a:pt x="279" y="4896"/>
                </a:lnTo>
                <a:cubicBezTo>
                  <a:pt x="125" y="4896"/>
                  <a:pt x="0" y="4772"/>
                  <a:pt x="0" y="4618"/>
                </a:cubicBezTo>
                <a:lnTo>
                  <a:pt x="0" y="279"/>
                </a:lnTo>
                <a:close/>
              </a:path>
            </a:pathLst>
          </a:custGeom>
          <a:solidFill>
            <a:schemeClr val="tx2">
              <a:lumMod val="40000"/>
              <a:lumOff val="6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部下から目標</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設定内容を聴く</a:t>
            </a:r>
          </a:p>
        </p:txBody>
      </p:sp>
      <p:sp>
        <p:nvSpPr>
          <p:cNvPr id="69" name="Rectangle 146"/>
          <p:cNvSpPr>
            <a:spLocks noChangeArrowheads="1"/>
          </p:cNvSpPr>
          <p:nvPr/>
        </p:nvSpPr>
        <p:spPr bwMode="auto">
          <a:xfrm>
            <a:off x="1808965" y="5905195"/>
            <a:ext cx="4572363"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①評価シートについて</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目標項目</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達成基準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達成実行策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を聴く。</a:t>
            </a:r>
          </a:p>
          <a:p>
            <a:pPr marL="85725" lvl="0" indent="-85725"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上司の期待水準を上回った場合は</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目標項目</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達成基準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達成実行策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を承認する。</a:t>
            </a:r>
          </a:p>
          <a:p>
            <a:pPr marL="85725" lvl="0" indent="-85725"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上司の期待水準を下回った場合は</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目標項目</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達成基準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達成実行策</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について、質問のスキルを使って補正する。</a:t>
            </a:r>
          </a:p>
          <a:p>
            <a:pPr marL="85725" lvl="0" indent="-85725"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④具体的な行動を共有する。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Rectangle 172"/>
          <p:cNvSpPr>
            <a:spLocks noChangeArrowheads="1"/>
          </p:cNvSpPr>
          <p:nvPr/>
        </p:nvSpPr>
        <p:spPr bwMode="auto">
          <a:xfrm>
            <a:off x="4125913" y="6850898"/>
            <a:ext cx="6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100" b="0" i="0" u="none" strike="noStrike" cap="none" normalizeH="0" baseline="0" dirty="0">
              <a:ln>
                <a:noFill/>
              </a:ln>
              <a:solidFill>
                <a:schemeClr val="tx1"/>
              </a:solidFill>
              <a:effectLst/>
              <a:latin typeface="Arial" panose="020B0604020202020204" pitchFamily="34" charset="0"/>
            </a:endParaRPr>
          </a:p>
        </p:txBody>
      </p:sp>
      <p:sp>
        <p:nvSpPr>
          <p:cNvPr id="71" name="Freeform 175"/>
          <p:cNvSpPr>
            <a:spLocks/>
          </p:cNvSpPr>
          <p:nvPr/>
        </p:nvSpPr>
        <p:spPr bwMode="auto">
          <a:xfrm>
            <a:off x="342404" y="7196571"/>
            <a:ext cx="1241890" cy="452155"/>
          </a:xfrm>
          <a:custGeom>
            <a:avLst/>
            <a:gdLst>
              <a:gd name="T0" fmla="*/ 0 w 6716"/>
              <a:gd name="T1" fmla="*/ 111 h 2448"/>
              <a:gd name="T2" fmla="*/ 111 w 6716"/>
              <a:gd name="T3" fmla="*/ 0 h 2448"/>
              <a:gd name="T4" fmla="*/ 6605 w 6716"/>
              <a:gd name="T5" fmla="*/ 0 h 2448"/>
              <a:gd name="T6" fmla="*/ 6716 w 6716"/>
              <a:gd name="T7" fmla="*/ 111 h 2448"/>
              <a:gd name="T8" fmla="*/ 6716 w 6716"/>
              <a:gd name="T9" fmla="*/ 2337 h 2448"/>
              <a:gd name="T10" fmla="*/ 6605 w 6716"/>
              <a:gd name="T11" fmla="*/ 2448 h 2448"/>
              <a:gd name="T12" fmla="*/ 111 w 6716"/>
              <a:gd name="T13" fmla="*/ 2448 h 2448"/>
              <a:gd name="T14" fmla="*/ 0 w 6716"/>
              <a:gd name="T15" fmla="*/ 2337 h 2448"/>
              <a:gd name="T16" fmla="*/ 0 w 6716"/>
              <a:gd name="T17" fmla="*/ 111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16" h="2448">
                <a:moveTo>
                  <a:pt x="0" y="111"/>
                </a:moveTo>
                <a:cubicBezTo>
                  <a:pt x="0" y="50"/>
                  <a:pt x="50" y="0"/>
                  <a:pt x="111" y="0"/>
                </a:cubicBezTo>
                <a:lnTo>
                  <a:pt x="6605" y="0"/>
                </a:lnTo>
                <a:cubicBezTo>
                  <a:pt x="6667" y="0"/>
                  <a:pt x="6716" y="50"/>
                  <a:pt x="6716" y="111"/>
                </a:cubicBezTo>
                <a:lnTo>
                  <a:pt x="6716" y="2337"/>
                </a:lnTo>
                <a:cubicBezTo>
                  <a:pt x="6716" y="2399"/>
                  <a:pt x="6667" y="2448"/>
                  <a:pt x="6605" y="2448"/>
                </a:cubicBezTo>
                <a:lnTo>
                  <a:pt x="111" y="2448"/>
                </a:lnTo>
                <a:cubicBezTo>
                  <a:pt x="50" y="2448"/>
                  <a:pt x="0" y="2399"/>
                  <a:pt x="0" y="2337"/>
                </a:cubicBezTo>
                <a:lnTo>
                  <a:pt x="0" y="111"/>
                </a:lnTo>
                <a:close/>
              </a:path>
            </a:pathLst>
          </a:custGeom>
          <a:solidFill>
            <a:schemeClr val="tx2">
              <a:lumMod val="60000"/>
              <a:lumOff val="4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上司の期待・</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要望を伝える</a:t>
            </a:r>
          </a:p>
        </p:txBody>
      </p:sp>
      <p:sp>
        <p:nvSpPr>
          <p:cNvPr id="72" name="Rectangle 179"/>
          <p:cNvSpPr>
            <a:spLocks noChangeArrowheads="1"/>
          </p:cNvSpPr>
          <p:nvPr/>
        </p:nvSpPr>
        <p:spPr bwMode="auto">
          <a:xfrm>
            <a:off x="1809014" y="7282502"/>
            <a:ext cx="48301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①必要に応じて、方針書・計画書の確認を行う。</a:t>
            </a:r>
          </a:p>
          <a:p>
            <a:pPr lvl="0">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②方針・計画達成における、部下の役割を明確にする。</a:t>
            </a:r>
          </a:p>
          <a:p>
            <a:pPr lvl="0">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③成長への期待・行動変容の期待を伝える。</a:t>
            </a:r>
          </a:p>
        </p:txBody>
      </p:sp>
      <p:sp>
        <p:nvSpPr>
          <p:cNvPr id="73" name="Freeform 191"/>
          <p:cNvSpPr>
            <a:spLocks/>
          </p:cNvSpPr>
          <p:nvPr/>
        </p:nvSpPr>
        <p:spPr bwMode="auto">
          <a:xfrm>
            <a:off x="340037" y="8121352"/>
            <a:ext cx="1241890" cy="372638"/>
          </a:xfrm>
          <a:custGeom>
            <a:avLst/>
            <a:gdLst>
              <a:gd name="T0" fmla="*/ 0 w 6716"/>
              <a:gd name="T1" fmla="*/ 84 h 2452"/>
              <a:gd name="T2" fmla="*/ 84 w 6716"/>
              <a:gd name="T3" fmla="*/ 0 h 2452"/>
              <a:gd name="T4" fmla="*/ 6633 w 6716"/>
              <a:gd name="T5" fmla="*/ 0 h 2452"/>
              <a:gd name="T6" fmla="*/ 6716 w 6716"/>
              <a:gd name="T7" fmla="*/ 84 h 2452"/>
              <a:gd name="T8" fmla="*/ 6716 w 6716"/>
              <a:gd name="T9" fmla="*/ 2369 h 2452"/>
              <a:gd name="T10" fmla="*/ 6633 w 6716"/>
              <a:gd name="T11" fmla="*/ 2452 h 2452"/>
              <a:gd name="T12" fmla="*/ 84 w 6716"/>
              <a:gd name="T13" fmla="*/ 2452 h 2452"/>
              <a:gd name="T14" fmla="*/ 0 w 6716"/>
              <a:gd name="T15" fmla="*/ 2369 h 2452"/>
              <a:gd name="T16" fmla="*/ 0 w 6716"/>
              <a:gd name="T17" fmla="*/ 84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16" h="2452">
                <a:moveTo>
                  <a:pt x="0" y="84"/>
                </a:moveTo>
                <a:cubicBezTo>
                  <a:pt x="0" y="38"/>
                  <a:pt x="38" y="0"/>
                  <a:pt x="84" y="0"/>
                </a:cubicBezTo>
                <a:lnTo>
                  <a:pt x="6633" y="0"/>
                </a:lnTo>
                <a:cubicBezTo>
                  <a:pt x="6679" y="0"/>
                  <a:pt x="6716" y="38"/>
                  <a:pt x="6716" y="84"/>
                </a:cubicBezTo>
                <a:lnTo>
                  <a:pt x="6716" y="2369"/>
                </a:lnTo>
                <a:cubicBezTo>
                  <a:pt x="6716" y="2415"/>
                  <a:pt x="6679" y="2452"/>
                  <a:pt x="6633" y="2452"/>
                </a:cubicBezTo>
                <a:lnTo>
                  <a:pt x="84" y="2452"/>
                </a:lnTo>
                <a:cubicBezTo>
                  <a:pt x="38" y="2452"/>
                  <a:pt x="0" y="2415"/>
                  <a:pt x="0" y="2369"/>
                </a:cubicBezTo>
                <a:lnTo>
                  <a:pt x="0" y="84"/>
                </a:lnTo>
                <a:close/>
              </a:path>
            </a:pathLst>
          </a:custGeom>
          <a:solidFill>
            <a:schemeClr val="tx2">
              <a:lumMod val="60000"/>
              <a:lumOff val="4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まとめ</a:t>
            </a:r>
          </a:p>
        </p:txBody>
      </p:sp>
      <p:sp>
        <p:nvSpPr>
          <p:cNvPr id="74" name="Rectangle 194"/>
          <p:cNvSpPr>
            <a:spLocks noChangeArrowheads="1"/>
          </p:cNvSpPr>
          <p:nvPr/>
        </p:nvSpPr>
        <p:spPr bwMode="auto">
          <a:xfrm>
            <a:off x="1808579" y="8167662"/>
            <a:ext cx="4572749" cy="96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4138" lvl="0"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①今後のアクションを整理する。</a:t>
            </a:r>
          </a:p>
          <a:p>
            <a:pPr marL="84138" lvl="0"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②部下の目標達成・達成実行策の実行について上司の支援は必要か確認する。</a:t>
            </a:r>
          </a:p>
          <a:p>
            <a:pPr marL="84138" lvl="0"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③部下からの提案・意見などはないかを確認する。</a:t>
            </a:r>
          </a:p>
          <a:p>
            <a:pPr marL="84138" lvl="0"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④いつでも問題があれば、声をかけるように促す。</a:t>
            </a:r>
          </a:p>
        </p:txBody>
      </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7" name="Rectangle 109"/>
          <p:cNvSpPr>
            <a:spLocks noChangeArrowheads="1"/>
          </p:cNvSpPr>
          <p:nvPr/>
        </p:nvSpPr>
        <p:spPr bwMode="auto">
          <a:xfrm>
            <a:off x="1718810" y="8067690"/>
            <a:ext cx="4805815" cy="1133782"/>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78" name="Rectangle 109"/>
          <p:cNvSpPr>
            <a:spLocks noChangeArrowheads="1"/>
          </p:cNvSpPr>
          <p:nvPr/>
        </p:nvSpPr>
        <p:spPr bwMode="auto">
          <a:xfrm>
            <a:off x="1718810" y="7185248"/>
            <a:ext cx="4805815" cy="741038"/>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79" name="Rectangle 109"/>
          <p:cNvSpPr>
            <a:spLocks noChangeArrowheads="1"/>
          </p:cNvSpPr>
          <p:nvPr/>
        </p:nvSpPr>
        <p:spPr bwMode="auto">
          <a:xfrm>
            <a:off x="1718810" y="5817096"/>
            <a:ext cx="4805815" cy="1239447"/>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80" name="Rectangle 109"/>
          <p:cNvSpPr>
            <a:spLocks noChangeArrowheads="1"/>
          </p:cNvSpPr>
          <p:nvPr/>
        </p:nvSpPr>
        <p:spPr bwMode="auto">
          <a:xfrm>
            <a:off x="1718810" y="4520952"/>
            <a:ext cx="4805815" cy="1181572"/>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81" name="Rectangle 109"/>
          <p:cNvSpPr>
            <a:spLocks noChangeArrowheads="1"/>
          </p:cNvSpPr>
          <p:nvPr/>
        </p:nvSpPr>
        <p:spPr bwMode="auto">
          <a:xfrm>
            <a:off x="1718810" y="2991429"/>
            <a:ext cx="4805815" cy="1393221"/>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100"/>
          </a:p>
        </p:txBody>
      </p:sp>
      <p:sp>
        <p:nvSpPr>
          <p:cNvPr id="30" name="テキスト ボックス 29"/>
          <p:cNvSpPr txBox="1"/>
          <p:nvPr/>
        </p:nvSpPr>
        <p:spPr>
          <a:xfrm>
            <a:off x="293696" y="1210325"/>
            <a:ext cx="6375664" cy="461665"/>
          </a:xfrm>
          <a:prstGeom prst="rect">
            <a:avLst/>
          </a:prstGeom>
          <a:noFill/>
        </p:spPr>
        <p:txBody>
          <a:bodyPr wrap="square" rtlCol="0">
            <a:spAutoFit/>
          </a:bodyPr>
          <a:lstStyle/>
          <a:p>
            <a:pPr indent="84138" eaLnBrk="1" hangingPunct="1">
              <a:spcBef>
                <a:spcPts val="600"/>
              </a:spcBef>
            </a:pPr>
            <a:r>
              <a:rPr lang="ja-JP" altLang="en-US" sz="1200" dirty="0"/>
              <a:t>目標設定の前に、方針書・計画書の説明が終わっており、部下が人事評価シートに目標設定を終えている場面での目標設定面談の流れです。 </a:t>
            </a:r>
          </a:p>
        </p:txBody>
      </p:sp>
    </p:spTree>
    <p:extLst>
      <p:ext uri="{BB962C8B-B14F-4D97-AF65-F5344CB8AC3E}">
        <p14:creationId xmlns:p14="http://schemas.microsoft.com/office/powerpoint/2010/main" val="1065036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74439"/>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目標設定面談の演習</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260647" y="776536"/>
            <a:ext cx="5832647" cy="344488"/>
            <a:chOff x="188639" y="2658743"/>
            <a:chExt cx="6854202" cy="344488"/>
          </a:xfrm>
        </p:grpSpPr>
        <p:sp>
          <p:nvSpPr>
            <p:cNvPr id="21" name="正方形/長方形 2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目標設定面談の演習</a:t>
              </a:r>
            </a:p>
          </p:txBody>
        </p:sp>
      </p:gr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25" name="テキスト ボックス 24"/>
          <p:cNvSpPr txBox="1"/>
          <p:nvPr/>
        </p:nvSpPr>
        <p:spPr>
          <a:xfrm>
            <a:off x="1052736" y="1264559"/>
            <a:ext cx="5471889" cy="461665"/>
          </a:xfrm>
          <a:prstGeom prst="rect">
            <a:avLst/>
          </a:prstGeom>
          <a:noFill/>
        </p:spPr>
        <p:txBody>
          <a:bodyPr wrap="square" rtlCol="0">
            <a:spAutoFit/>
          </a:bodyPr>
          <a:lstStyle/>
          <a:p>
            <a:pPr eaLnBrk="1" hangingPunct="1"/>
            <a:r>
              <a:rPr lang="ja-JP" altLang="en-US" sz="1200" dirty="0"/>
              <a:t>二人組のペアになってください。先ほどの事例（目標設定の事例研究①～⑥）を使って、上司役と部下役になって目標設定面談を実施してください。</a:t>
            </a:r>
          </a:p>
        </p:txBody>
      </p:sp>
      <p:pic>
        <p:nvPicPr>
          <p:cNvPr id="26" name="図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5" y="1264559"/>
            <a:ext cx="592097" cy="592097"/>
          </a:xfrm>
          <a:prstGeom prst="rect">
            <a:avLst/>
          </a:prstGeom>
        </p:spPr>
      </p:pic>
      <p:graphicFrame>
        <p:nvGraphicFramePr>
          <p:cNvPr id="2" name="表 1"/>
          <p:cNvGraphicFramePr>
            <a:graphicFrameLocks noGrp="1"/>
          </p:cNvGraphicFramePr>
          <p:nvPr>
            <p:extLst/>
          </p:nvPr>
        </p:nvGraphicFramePr>
        <p:xfrm>
          <a:off x="476672" y="2031070"/>
          <a:ext cx="5904655" cy="6836938"/>
        </p:xfrm>
        <a:graphic>
          <a:graphicData uri="http://schemas.openxmlformats.org/drawingml/2006/table">
            <a:tbl>
              <a:tblPr firstRow="1" bandRow="1">
                <a:tableStyleId>{5940675A-B579-460E-94D1-54222C63F5DA}</a:tableStyleId>
              </a:tblPr>
              <a:tblGrid>
                <a:gridCol w="1441483">
                  <a:extLst>
                    <a:ext uri="{9D8B030D-6E8A-4147-A177-3AD203B41FA5}">
                      <a16:colId xmlns:a16="http://schemas.microsoft.com/office/drawing/2014/main" val="20000"/>
                    </a:ext>
                  </a:extLst>
                </a:gridCol>
                <a:gridCol w="2231586">
                  <a:extLst>
                    <a:ext uri="{9D8B030D-6E8A-4147-A177-3AD203B41FA5}">
                      <a16:colId xmlns:a16="http://schemas.microsoft.com/office/drawing/2014/main" val="20001"/>
                    </a:ext>
                  </a:extLst>
                </a:gridCol>
                <a:gridCol w="2231586">
                  <a:extLst>
                    <a:ext uri="{9D8B030D-6E8A-4147-A177-3AD203B41FA5}">
                      <a16:colId xmlns:a16="http://schemas.microsoft.com/office/drawing/2014/main" val="20002"/>
                    </a:ext>
                  </a:extLst>
                </a:gridCol>
              </a:tblGrid>
              <a:tr h="337048">
                <a:tc>
                  <a:txBody>
                    <a:bodyPr/>
                    <a:lstStyle/>
                    <a:p>
                      <a:pPr algn="ctr"/>
                      <a:endParaRPr kumimoji="1" lang="ja-JP" altLang="en-US" sz="1200" dirty="0"/>
                    </a:p>
                  </a:txBody>
                  <a:tcPr anchor="ctr">
                    <a:solidFill>
                      <a:schemeClr val="tx2">
                        <a:lumMod val="20000"/>
                        <a:lumOff val="80000"/>
                      </a:schemeClr>
                    </a:solidFill>
                  </a:tcPr>
                </a:tc>
                <a:tc>
                  <a:txBody>
                    <a:bodyPr/>
                    <a:lstStyle/>
                    <a:p>
                      <a:pPr algn="ctr"/>
                      <a:r>
                        <a:rPr kumimoji="1" lang="ja-JP" altLang="en-US" sz="1200" dirty="0"/>
                        <a:t>上司役</a:t>
                      </a:r>
                    </a:p>
                  </a:txBody>
                  <a:tcPr anchor="ctr">
                    <a:solidFill>
                      <a:schemeClr val="tx2">
                        <a:lumMod val="20000"/>
                        <a:lumOff val="80000"/>
                      </a:schemeClr>
                    </a:solidFill>
                  </a:tcPr>
                </a:tc>
                <a:tc>
                  <a:txBody>
                    <a:bodyPr/>
                    <a:lstStyle/>
                    <a:p>
                      <a:pPr algn="ctr"/>
                      <a:r>
                        <a:rPr kumimoji="1" lang="ja-JP" altLang="en-US" sz="1200" dirty="0"/>
                        <a:t>部下役</a:t>
                      </a:r>
                    </a:p>
                  </a:txBody>
                  <a:tcPr anchor="ctr">
                    <a:solidFill>
                      <a:schemeClr val="tx2">
                        <a:lumMod val="20000"/>
                        <a:lumOff val="80000"/>
                      </a:schemeClr>
                    </a:solidFill>
                  </a:tcPr>
                </a:tc>
                <a:extLst>
                  <a:ext uri="{0D108BD9-81ED-4DB2-BD59-A6C34878D82A}">
                    <a16:rowId xmlns:a16="http://schemas.microsoft.com/office/drawing/2014/main" val="10000"/>
                  </a:ext>
                </a:extLst>
              </a:tr>
              <a:tr h="841549">
                <a:tc>
                  <a:txBody>
                    <a:bodyPr/>
                    <a:lstStyle/>
                    <a:p>
                      <a:pPr algn="l"/>
                      <a:r>
                        <a:rPr kumimoji="1" lang="ja-JP" altLang="en-US" sz="1200" dirty="0"/>
                        <a:t>雰囲気づくり</a:t>
                      </a:r>
                    </a:p>
                  </a:txBody>
                  <a:tcPr anchor="ctr"/>
                </a:tc>
                <a:tc>
                  <a:txBody>
                    <a:bodyPr/>
                    <a:lstStyle/>
                    <a:p>
                      <a:endParaRPr kumimoji="1" lang="ja-JP" altLang="en-US" sz="1200" dirty="0"/>
                    </a:p>
                  </a:txBody>
                  <a:tcPr/>
                </a:tc>
                <a:tc>
                  <a:txBody>
                    <a:bodyPr/>
                    <a:lstStyle/>
                    <a:p>
                      <a:endParaRPr kumimoji="1" lang="ja-JP" altLang="en-US" sz="1200" dirty="0"/>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0001"/>
                  </a:ext>
                </a:extLst>
              </a:tr>
              <a:tr h="841549">
                <a:tc>
                  <a:txBody>
                    <a:bodyPr/>
                    <a:lstStyle/>
                    <a:p>
                      <a:pPr algn="l"/>
                      <a:r>
                        <a:rPr kumimoji="1" lang="ja-JP" altLang="en-US" sz="1200" dirty="0"/>
                        <a:t>面談目的の共有</a:t>
                      </a:r>
                    </a:p>
                  </a:txBody>
                  <a:tcPr anchor="ctr"/>
                </a:tc>
                <a:tc>
                  <a:txBody>
                    <a:bodyPr/>
                    <a:lstStyle/>
                    <a:p>
                      <a:endParaRPr kumimoji="1" lang="ja-JP" altLang="en-US" sz="1200" dirty="0"/>
                    </a:p>
                  </a:txBody>
                  <a:tcPr/>
                </a:tc>
                <a:tc>
                  <a:txBody>
                    <a:bodyPr/>
                    <a:lstStyle/>
                    <a:p>
                      <a:endParaRPr kumimoji="1" lang="ja-JP" altLang="en-US" sz="1200" dirty="0"/>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0002"/>
                  </a:ext>
                </a:extLst>
              </a:tr>
              <a:tr h="2936868">
                <a:tc>
                  <a:txBody>
                    <a:bodyPr/>
                    <a:lstStyle/>
                    <a:p>
                      <a:pPr algn="l"/>
                      <a:r>
                        <a:rPr kumimoji="1" lang="ja-JP" altLang="en-US" sz="1200" dirty="0"/>
                        <a:t>部下から目標設定内容を聴く</a:t>
                      </a:r>
                      <a:endParaRPr kumimoji="1" lang="en-US" altLang="ja-JP" sz="1200" dirty="0"/>
                    </a:p>
                    <a:p>
                      <a:pPr algn="l"/>
                      <a:endParaRPr kumimoji="1" lang="ja-JP" altLang="en-US" sz="1200" dirty="0"/>
                    </a:p>
                  </a:txBody>
                  <a:tcPr anchor="ctr"/>
                </a:tc>
                <a:tc>
                  <a:txBody>
                    <a:bodyPr/>
                    <a:lstStyle/>
                    <a:p>
                      <a:endParaRPr kumimoji="1" lang="ja-JP" altLang="en-US" sz="1200" dirty="0"/>
                    </a:p>
                  </a:txBody>
                  <a:tcPr/>
                </a:tc>
                <a:tc>
                  <a:txBody>
                    <a:bodyPr/>
                    <a:lstStyle/>
                    <a:p>
                      <a:endParaRPr kumimoji="1" lang="ja-JP" altLang="en-US" sz="1200" dirty="0"/>
                    </a:p>
                  </a:txBody>
                  <a:tcPr/>
                </a:tc>
                <a:extLst>
                  <a:ext uri="{0D108BD9-81ED-4DB2-BD59-A6C34878D82A}">
                    <a16:rowId xmlns:a16="http://schemas.microsoft.com/office/drawing/2014/main" val="10003"/>
                  </a:ext>
                </a:extLst>
              </a:tr>
              <a:tr h="939962">
                <a:tc>
                  <a:txBody>
                    <a:bodyPr/>
                    <a:lstStyle/>
                    <a:p>
                      <a:pPr algn="l"/>
                      <a:r>
                        <a:rPr kumimoji="1" lang="ja-JP" altLang="en-US" sz="1200" dirty="0"/>
                        <a:t>上司の期待・要望を伝える</a:t>
                      </a:r>
                    </a:p>
                  </a:txBody>
                  <a:tcPr anchor="ctr"/>
                </a:tc>
                <a:tc>
                  <a:txBody>
                    <a:bodyPr/>
                    <a:lstStyle/>
                    <a:p>
                      <a:endParaRPr kumimoji="1" lang="ja-JP" altLang="en-US" sz="1200" dirty="0"/>
                    </a:p>
                  </a:txBody>
                  <a:tcPr/>
                </a:tc>
                <a:tc>
                  <a:txBody>
                    <a:bodyPr/>
                    <a:lstStyle/>
                    <a:p>
                      <a:endParaRPr kumimoji="1" lang="ja-JP" altLang="en-US" sz="1200" dirty="0"/>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0004"/>
                  </a:ext>
                </a:extLst>
              </a:tr>
              <a:tr h="939962">
                <a:tc>
                  <a:txBody>
                    <a:bodyPr/>
                    <a:lstStyle/>
                    <a:p>
                      <a:pPr algn="l"/>
                      <a:r>
                        <a:rPr kumimoji="1" lang="ja-JP" altLang="en-US" sz="1200" dirty="0"/>
                        <a:t>まとめ</a:t>
                      </a:r>
                    </a:p>
                  </a:txBody>
                  <a:tcPr anchor="ctr"/>
                </a:tc>
                <a:tc>
                  <a:txBody>
                    <a:bodyPr/>
                    <a:lstStyle/>
                    <a:p>
                      <a:endParaRPr kumimoji="1" lang="ja-JP" altLang="en-US" sz="1200" dirty="0"/>
                    </a:p>
                  </a:txBody>
                  <a:tcPr/>
                </a:tc>
                <a:tc>
                  <a:txBody>
                    <a:bodyPr/>
                    <a:lstStyle/>
                    <a:p>
                      <a:endParaRPr kumimoji="1" lang="ja-JP" altLang="en-US" sz="1200" dirty="0"/>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0005"/>
                  </a:ext>
                </a:extLst>
              </a:tr>
            </a:tbl>
          </a:graphicData>
        </a:graphic>
      </p:graphicFrame>
      <p:sp>
        <p:nvSpPr>
          <p:cNvPr id="11" name="テキスト ボックス 10"/>
          <p:cNvSpPr txBox="1"/>
          <p:nvPr/>
        </p:nvSpPr>
        <p:spPr>
          <a:xfrm>
            <a:off x="1916832" y="2659777"/>
            <a:ext cx="2232248" cy="276999"/>
          </a:xfrm>
          <a:prstGeom prst="rect">
            <a:avLst/>
          </a:prstGeom>
          <a:noFill/>
        </p:spPr>
        <p:txBody>
          <a:bodyPr wrap="square" rtlCol="0">
            <a:spAutoFit/>
          </a:bodyPr>
          <a:lstStyle/>
          <a:p>
            <a:pPr eaLnBrk="1" hangingPunct="1"/>
            <a:r>
              <a:rPr kumimoji="1" lang="ja-JP" altLang="en-US" sz="1200" dirty="0">
                <a:solidFill>
                  <a:srgbClr val="FF0000"/>
                </a:solidFill>
              </a:rPr>
              <a:t>最近調子はどう！？</a:t>
            </a:r>
          </a:p>
        </p:txBody>
      </p:sp>
      <p:sp>
        <p:nvSpPr>
          <p:cNvPr id="12" name="テキスト ボックス 11"/>
          <p:cNvSpPr txBox="1"/>
          <p:nvPr/>
        </p:nvSpPr>
        <p:spPr>
          <a:xfrm>
            <a:off x="1916832" y="3339207"/>
            <a:ext cx="2232248" cy="461665"/>
          </a:xfrm>
          <a:prstGeom prst="rect">
            <a:avLst/>
          </a:prstGeom>
          <a:noFill/>
        </p:spPr>
        <p:txBody>
          <a:bodyPr wrap="square" rtlCol="0">
            <a:spAutoFit/>
          </a:bodyPr>
          <a:lstStyle/>
          <a:p>
            <a:pPr eaLnBrk="1" hangingPunct="1"/>
            <a:r>
              <a:rPr lang="ja-JP" altLang="en-US" sz="1200" dirty="0">
                <a:solidFill>
                  <a:srgbClr val="FF0000"/>
                </a:solidFill>
              </a:rPr>
              <a:t>目標設定するために</a:t>
            </a:r>
            <a:r>
              <a:rPr lang="ja-JP" altLang="en-US" sz="1200">
                <a:solidFill>
                  <a:srgbClr val="FF0000"/>
                </a:solidFill>
              </a:rPr>
              <a:t>、達成実行策を</a:t>
            </a:r>
            <a:r>
              <a:rPr lang="ja-JP" altLang="en-US" sz="1200" dirty="0">
                <a:solidFill>
                  <a:srgbClr val="FF0000"/>
                </a:solidFill>
              </a:rPr>
              <a:t>一緒に考えましょう。</a:t>
            </a:r>
          </a:p>
        </p:txBody>
      </p:sp>
      <p:sp>
        <p:nvSpPr>
          <p:cNvPr id="13" name="テキスト ボックス 12"/>
          <p:cNvSpPr txBox="1"/>
          <p:nvPr/>
        </p:nvSpPr>
        <p:spPr>
          <a:xfrm>
            <a:off x="1916832" y="5067399"/>
            <a:ext cx="2232248" cy="461665"/>
          </a:xfrm>
          <a:prstGeom prst="rect">
            <a:avLst/>
          </a:prstGeom>
          <a:noFill/>
        </p:spPr>
        <p:txBody>
          <a:bodyPr wrap="square" rtlCol="0">
            <a:spAutoFit/>
          </a:bodyPr>
          <a:lstStyle/>
          <a:p>
            <a:pPr eaLnBrk="1" hangingPunct="1"/>
            <a:r>
              <a:rPr lang="ja-JP" altLang="en-US" sz="1200" dirty="0">
                <a:solidFill>
                  <a:srgbClr val="FF0000"/>
                </a:solidFill>
              </a:rPr>
              <a:t>それでは、目標項目別に目標設定した内容を教えてください。</a:t>
            </a:r>
          </a:p>
        </p:txBody>
      </p:sp>
      <p:sp>
        <p:nvSpPr>
          <p:cNvPr id="14" name="テキスト ボックス 13"/>
          <p:cNvSpPr txBox="1"/>
          <p:nvPr/>
        </p:nvSpPr>
        <p:spPr>
          <a:xfrm>
            <a:off x="1916832" y="7041232"/>
            <a:ext cx="2232248" cy="276999"/>
          </a:xfrm>
          <a:prstGeom prst="rect">
            <a:avLst/>
          </a:prstGeom>
          <a:noFill/>
        </p:spPr>
        <p:txBody>
          <a:bodyPr wrap="square" rtlCol="0">
            <a:spAutoFit/>
          </a:bodyPr>
          <a:lstStyle/>
          <a:p>
            <a:pPr eaLnBrk="1" hangingPunct="1"/>
            <a:r>
              <a:rPr lang="ja-JP" altLang="en-US" sz="1200" dirty="0">
                <a:solidFill>
                  <a:srgbClr val="FF0000"/>
                </a:solidFill>
              </a:rPr>
              <a:t>いいですね！</a:t>
            </a:r>
          </a:p>
        </p:txBody>
      </p:sp>
      <p:sp>
        <p:nvSpPr>
          <p:cNvPr id="15" name="テキスト ボックス 14"/>
          <p:cNvSpPr txBox="1"/>
          <p:nvPr/>
        </p:nvSpPr>
        <p:spPr>
          <a:xfrm>
            <a:off x="1916832" y="7418086"/>
            <a:ext cx="2232248" cy="461665"/>
          </a:xfrm>
          <a:prstGeom prst="rect">
            <a:avLst/>
          </a:prstGeom>
          <a:noFill/>
        </p:spPr>
        <p:txBody>
          <a:bodyPr wrap="square" rtlCol="0">
            <a:spAutoFit/>
          </a:bodyPr>
          <a:lstStyle/>
          <a:p>
            <a:pPr eaLnBrk="1" hangingPunct="1"/>
            <a:r>
              <a:rPr lang="ja-JP" altLang="en-US" sz="1200" dirty="0">
                <a:solidFill>
                  <a:srgbClr val="FF0000"/>
                </a:solidFill>
              </a:rPr>
              <a:t>具体的な達成基準はどんなイメージですか？</a:t>
            </a:r>
          </a:p>
        </p:txBody>
      </p:sp>
      <p:sp>
        <p:nvSpPr>
          <p:cNvPr id="16" name="テキスト ボックス 15"/>
          <p:cNvSpPr txBox="1"/>
          <p:nvPr/>
        </p:nvSpPr>
        <p:spPr>
          <a:xfrm>
            <a:off x="1916832" y="8087369"/>
            <a:ext cx="2232248" cy="461665"/>
          </a:xfrm>
          <a:prstGeom prst="rect">
            <a:avLst/>
          </a:prstGeom>
          <a:noFill/>
        </p:spPr>
        <p:txBody>
          <a:bodyPr wrap="square" rtlCol="0">
            <a:spAutoFit/>
          </a:bodyPr>
          <a:lstStyle/>
          <a:p>
            <a:pPr eaLnBrk="1" hangingPunct="1"/>
            <a:r>
              <a:rPr lang="ja-JP" altLang="en-US" sz="1200" dirty="0">
                <a:solidFill>
                  <a:srgbClr val="FF0000"/>
                </a:solidFill>
              </a:rPr>
              <a:t>この具体策で半期頑張ろう！何か不安な点はありますか？</a:t>
            </a:r>
          </a:p>
        </p:txBody>
      </p:sp>
    </p:spTree>
    <p:extLst>
      <p:ext uri="{BB962C8B-B14F-4D97-AF65-F5344CB8AC3E}">
        <p14:creationId xmlns:p14="http://schemas.microsoft.com/office/powerpoint/2010/main" val="2867703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カギ線コネクタ 48"/>
          <p:cNvCxnSpPr>
            <a:stCxn id="26" idx="2"/>
            <a:endCxn id="47" idx="0"/>
          </p:cNvCxnSpPr>
          <p:nvPr/>
        </p:nvCxnSpPr>
        <p:spPr>
          <a:xfrm rot="5400000">
            <a:off x="3012300" y="7739936"/>
            <a:ext cx="906487" cy="36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a:spLocks noGrp="1" noChangeArrowheads="1"/>
          </p:cNvSpPr>
          <p:nvPr>
            <p:ph type="title" idx="4294967295"/>
          </p:nvPr>
        </p:nvSpPr>
        <p:spPr>
          <a:xfrm>
            <a:off x="1" y="144464"/>
            <a:ext cx="6858000" cy="329478"/>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中間レビューの進め方</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260647" y="776536"/>
            <a:ext cx="5832647" cy="344488"/>
            <a:chOff x="188639" y="2658743"/>
            <a:chExt cx="6854202" cy="344488"/>
          </a:xfrm>
        </p:grpSpPr>
        <p:sp>
          <p:nvSpPr>
            <p:cNvPr id="21" name="正方形/長方形 2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中間レビューのポイント</a:t>
              </a:r>
            </a:p>
          </p:txBody>
        </p:sp>
      </p:grpSp>
      <p:sp>
        <p:nvSpPr>
          <p:cNvPr id="27" name="テキスト ボックス 26"/>
          <p:cNvSpPr txBox="1"/>
          <p:nvPr/>
        </p:nvSpPr>
        <p:spPr>
          <a:xfrm>
            <a:off x="333374" y="1136576"/>
            <a:ext cx="6191251" cy="646331"/>
          </a:xfrm>
          <a:prstGeom prst="rect">
            <a:avLst/>
          </a:prstGeom>
          <a:noFill/>
        </p:spPr>
        <p:txBody>
          <a:bodyPr wrap="square" rtlCol="0">
            <a:spAutoFit/>
          </a:bodyPr>
          <a:lstStyle/>
          <a:p>
            <a:pPr indent="84138" eaLnBrk="1" hangingPunct="1">
              <a:spcBef>
                <a:spcPts val="600"/>
              </a:spcBef>
            </a:pPr>
            <a:r>
              <a:rPr lang="ja-JP" altLang="en-US" sz="1200" dirty="0"/>
              <a:t>中間レビューのポイントは、目標の達成に向けた進捗状況の確認です。後半に向けた今後の活動・達成の見通しを確認することがゴールになります。日常の会議などで、仕事の進捗管理をしている場合でも、行動の振り返りや、成長課題の進捗確認を行ってください。</a:t>
            </a:r>
            <a:endParaRPr lang="ja-JP" altLang="en-US" sz="1200" dirty="0">
              <a:solidFill>
                <a:srgbClr val="FF0000"/>
              </a:solidFill>
            </a:endParaRPr>
          </a:p>
        </p:txBody>
      </p:sp>
      <p:grpSp>
        <p:nvGrpSpPr>
          <p:cNvPr id="40" name="グループ化 39"/>
          <p:cNvGrpSpPr/>
          <p:nvPr/>
        </p:nvGrpSpPr>
        <p:grpSpPr>
          <a:xfrm>
            <a:off x="260649" y="3901313"/>
            <a:ext cx="4522490" cy="344488"/>
            <a:chOff x="188639" y="2658743"/>
            <a:chExt cx="6854202" cy="344488"/>
          </a:xfrm>
        </p:grpSpPr>
        <p:sp>
          <p:nvSpPr>
            <p:cNvPr id="41" name="正方形/長方形 4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中間レビューの準備物</a:t>
              </a:r>
            </a:p>
          </p:txBody>
        </p:sp>
      </p:gr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37" name="Rectangle 20"/>
          <p:cNvSpPr>
            <a:spLocks noChangeArrowheads="1"/>
          </p:cNvSpPr>
          <p:nvPr/>
        </p:nvSpPr>
        <p:spPr bwMode="auto">
          <a:xfrm>
            <a:off x="333821" y="4227788"/>
            <a:ext cx="6207473" cy="864525"/>
          </a:xfrm>
          <a:prstGeom prst="rect">
            <a:avLst/>
          </a:prstGeom>
          <a:noFill/>
          <a:ln w="9525">
            <a:noFill/>
            <a:miter lim="800000"/>
            <a:headEnd/>
            <a:tailEnd/>
          </a:ln>
        </p:spPr>
        <p:txBody>
          <a:bodyPr wrap="square" lIns="90000" tIns="46800" rIns="90000" bIns="46800">
            <a:noAutofit/>
          </a:bodyPr>
          <a:lstStyle/>
          <a:p>
            <a:r>
              <a:rPr lang="ja-JP" altLang="en-US" sz="1200" dirty="0"/>
              <a:t>中間レビューの準備物は以下の通りです。</a:t>
            </a:r>
            <a:endParaRPr lang="en-US" altLang="ja-JP" sz="1200" dirty="0"/>
          </a:p>
          <a:p>
            <a:r>
              <a:rPr lang="ja-JP" altLang="en-US" sz="1200" dirty="0"/>
              <a:t>　①部門・部署の方針書・計画書など</a:t>
            </a:r>
          </a:p>
          <a:p>
            <a:r>
              <a:rPr lang="ja-JP" altLang="en-US" sz="1200" dirty="0"/>
              <a:t>　②部下が記載した今期の評価シート</a:t>
            </a:r>
            <a:endParaRPr lang="en-US" altLang="ja-JP" sz="1200" dirty="0"/>
          </a:p>
          <a:p>
            <a:r>
              <a:rPr lang="ja-JP" altLang="en-US" sz="1200" dirty="0"/>
              <a:t>　③事前に、後半に期待すること・行動面で指導したいことなど整理しておく。</a:t>
            </a:r>
          </a:p>
        </p:txBody>
      </p:sp>
      <p:sp>
        <p:nvSpPr>
          <p:cNvPr id="38" name="Rectangle 20"/>
          <p:cNvSpPr>
            <a:spLocks noChangeArrowheads="1"/>
          </p:cNvSpPr>
          <p:nvPr/>
        </p:nvSpPr>
        <p:spPr bwMode="auto">
          <a:xfrm>
            <a:off x="333820" y="5083343"/>
            <a:ext cx="6190805" cy="689447"/>
          </a:xfrm>
          <a:prstGeom prst="rect">
            <a:avLst/>
          </a:prstGeom>
          <a:solidFill>
            <a:schemeClr val="bg1"/>
          </a:solidFill>
          <a:ln w="9525">
            <a:solidFill>
              <a:schemeClr val="tx1"/>
            </a:solidFill>
            <a:miter lim="800000"/>
            <a:headEnd/>
            <a:tailEnd/>
          </a:ln>
        </p:spPr>
        <p:txBody>
          <a:bodyPr wrap="square" lIns="90000" tIns="46800" rIns="90000" bIns="46800">
            <a:noAutofit/>
          </a:bodyPr>
          <a:lstStyle/>
          <a:p>
            <a:pPr eaLnBrk="1" hangingPunct="1"/>
            <a:r>
              <a:rPr lang="en-US" altLang="ja-JP" sz="1200" dirty="0"/>
              <a:t>【</a:t>
            </a:r>
            <a:r>
              <a:rPr lang="ja-JP" altLang="en-US" sz="1200" dirty="0"/>
              <a:t>留意点</a:t>
            </a:r>
            <a:r>
              <a:rPr lang="en-US" altLang="ja-JP" sz="1200" dirty="0"/>
              <a:t>】</a:t>
            </a:r>
          </a:p>
          <a:p>
            <a:pPr eaLnBrk="1" hangingPunct="1"/>
            <a:r>
              <a:rPr lang="ja-JP" altLang="en-US" sz="1200" dirty="0"/>
              <a:t>中間レビューでは、進捗の確認も大切ですが、後半に向けてどう行動していくかの共有が必要です。</a:t>
            </a:r>
            <a:endParaRPr lang="en-US" altLang="ja-JP" sz="1200" dirty="0"/>
          </a:p>
        </p:txBody>
      </p:sp>
      <p:sp>
        <p:nvSpPr>
          <p:cNvPr id="23" name="テキスト ボックス 22"/>
          <p:cNvSpPr txBox="1"/>
          <p:nvPr/>
        </p:nvSpPr>
        <p:spPr>
          <a:xfrm>
            <a:off x="548629" y="1856656"/>
            <a:ext cx="5760638" cy="909692"/>
          </a:xfrm>
          <a:prstGeom prst="rect">
            <a:avLst/>
          </a:prstGeom>
          <a:solidFill>
            <a:schemeClr val="tx2">
              <a:lumMod val="20000"/>
              <a:lumOff val="80000"/>
            </a:schemeClr>
          </a:solidFill>
          <a:ln>
            <a:noFill/>
          </a:ln>
        </p:spPr>
        <p:txBody>
          <a:bodyPr wrap="square" rtlCol="0">
            <a:noAutofit/>
          </a:bodyPr>
          <a:lstStyle/>
          <a:p>
            <a:pPr indent="84138" eaLnBrk="1" hangingPunct="1">
              <a:spcBef>
                <a:spcPts val="400"/>
              </a:spcBef>
            </a:pPr>
            <a:r>
              <a:rPr lang="ja-JP" altLang="en-US" sz="1200" dirty="0"/>
              <a:t>①目標項目に対する「達成基準</a:t>
            </a:r>
            <a:r>
              <a:rPr lang="ja-JP" altLang="en-US" sz="1200" dirty="0">
                <a:latin typeface="Calibri" panose="020F0502020204030204" pitchFamily="34" charset="0"/>
              </a:rPr>
              <a:t>」</a:t>
            </a:r>
            <a:r>
              <a:rPr lang="ja-JP" altLang="en-US" sz="1200" dirty="0"/>
              <a:t> 「達成実行策</a:t>
            </a:r>
            <a:r>
              <a:rPr lang="ja-JP" altLang="en-US" sz="1200" dirty="0">
                <a:latin typeface="Calibri" panose="020F0502020204030204" pitchFamily="34" charset="0"/>
              </a:rPr>
              <a:t>」</a:t>
            </a:r>
            <a:r>
              <a:rPr lang="ja-JP" altLang="en-US" sz="1200" dirty="0"/>
              <a:t>の進捗を共有する</a:t>
            </a:r>
            <a:endParaRPr lang="en-US" altLang="ja-JP" sz="1200" dirty="0"/>
          </a:p>
          <a:p>
            <a:pPr marL="84138" eaLnBrk="1" hangingPunct="1">
              <a:spcBef>
                <a:spcPts val="400"/>
              </a:spcBef>
            </a:pPr>
            <a:r>
              <a:rPr lang="ja-JP" altLang="en-US" sz="1200" dirty="0"/>
              <a:t>期初に設定した、業績目標・成長課題</a:t>
            </a:r>
            <a:r>
              <a:rPr lang="zh-TW" altLang="en-US" sz="1200" dirty="0"/>
              <a:t>目標</a:t>
            </a:r>
            <a:r>
              <a:rPr lang="ja-JP" altLang="en-US" sz="1200" dirty="0"/>
              <a:t>の進捗を共有します。期末のゴールに向けて、予定通り「達成実行策</a:t>
            </a:r>
            <a:r>
              <a:rPr lang="ja-JP" altLang="en-US" sz="1200" dirty="0">
                <a:latin typeface="Calibri" panose="020F0502020204030204" pitchFamily="34" charset="0"/>
              </a:rPr>
              <a:t>」</a:t>
            </a:r>
            <a:r>
              <a:rPr lang="ja-JP" altLang="en-US" sz="1200" dirty="0"/>
              <a:t>は進んで</a:t>
            </a:r>
            <a:r>
              <a:rPr lang="ja-JP" altLang="en-US" sz="1200"/>
              <a:t>いるか、予定</a:t>
            </a:r>
            <a:r>
              <a:rPr lang="ja-JP" altLang="en-US" sz="1200" dirty="0"/>
              <a:t>通り「達成基準」のレベルに到達</a:t>
            </a:r>
            <a:r>
              <a:rPr lang="ja-JP" altLang="en-US" sz="1200"/>
              <a:t>できそうかを</a:t>
            </a:r>
            <a:r>
              <a:rPr lang="ja-JP" altLang="en-US" sz="1200" dirty="0"/>
              <a:t>共有します。</a:t>
            </a:r>
          </a:p>
        </p:txBody>
      </p:sp>
      <p:sp>
        <p:nvSpPr>
          <p:cNvPr id="24" name="テキスト ボックス 23"/>
          <p:cNvSpPr txBox="1"/>
          <p:nvPr/>
        </p:nvSpPr>
        <p:spPr>
          <a:xfrm>
            <a:off x="549347" y="2819172"/>
            <a:ext cx="5759973" cy="909692"/>
          </a:xfrm>
          <a:prstGeom prst="rect">
            <a:avLst/>
          </a:prstGeom>
          <a:solidFill>
            <a:schemeClr val="tx2">
              <a:lumMod val="20000"/>
              <a:lumOff val="80000"/>
            </a:schemeClr>
          </a:solidFill>
          <a:ln>
            <a:noFill/>
          </a:ln>
        </p:spPr>
        <p:txBody>
          <a:bodyPr wrap="square" rtlCol="0">
            <a:noAutofit/>
          </a:bodyPr>
          <a:lstStyle/>
          <a:p>
            <a:pPr indent="84138" eaLnBrk="1" hangingPunct="1">
              <a:spcBef>
                <a:spcPts val="400"/>
              </a:spcBef>
            </a:pPr>
            <a:r>
              <a:rPr lang="ja-JP" altLang="en-US" sz="1200" dirty="0"/>
              <a:t>② 新しい「達成実行策</a:t>
            </a:r>
            <a:r>
              <a:rPr lang="ja-JP" altLang="en-US" sz="1200" dirty="0">
                <a:latin typeface="Calibri" panose="020F0502020204030204" pitchFamily="34" charset="0"/>
              </a:rPr>
              <a:t>」 を考える</a:t>
            </a:r>
            <a:endParaRPr lang="en-US" altLang="ja-JP" sz="1200" dirty="0"/>
          </a:p>
          <a:p>
            <a:pPr marL="84138" eaLnBrk="1" hangingPunct="1">
              <a:spcBef>
                <a:spcPts val="400"/>
              </a:spcBef>
            </a:pPr>
            <a:r>
              <a:rPr lang="ja-JP" altLang="en-US" sz="1200" dirty="0"/>
              <a:t>計画した「達成実行策</a:t>
            </a:r>
            <a:r>
              <a:rPr lang="ja-JP" altLang="en-US" sz="1200" dirty="0">
                <a:latin typeface="Calibri" panose="020F0502020204030204" pitchFamily="34" charset="0"/>
              </a:rPr>
              <a:t>」の</a:t>
            </a:r>
            <a:r>
              <a:rPr lang="ja-JP" altLang="en-US" sz="1200" dirty="0"/>
              <a:t>効果が少ない場合、仕事の役割が変わる場合、そもそも共有した行動を起こしていない場合があります</a:t>
            </a:r>
            <a:r>
              <a:rPr lang="ja-JP" altLang="en-US" sz="1200" dirty="0">
                <a:latin typeface="Calibri" panose="020F0502020204030204" pitchFamily="34" charset="0"/>
              </a:rPr>
              <a:t>。再度、ゴールを共有したり、ゴール実現に向けて新しい「</a:t>
            </a:r>
            <a:r>
              <a:rPr lang="ja-JP" altLang="en-US" sz="1200" dirty="0"/>
              <a:t>達成実行策</a:t>
            </a:r>
            <a:r>
              <a:rPr lang="ja-JP" altLang="en-US" sz="1200" dirty="0">
                <a:latin typeface="Calibri" panose="020F0502020204030204" pitchFamily="34" charset="0"/>
              </a:rPr>
              <a:t>」を考えることも大切です。</a:t>
            </a:r>
            <a:endParaRPr lang="ja-JP" altLang="en-US" sz="1200" dirty="0"/>
          </a:p>
        </p:txBody>
      </p:sp>
      <p:grpSp>
        <p:nvGrpSpPr>
          <p:cNvPr id="29" name="グループ化 28"/>
          <p:cNvGrpSpPr/>
          <p:nvPr/>
        </p:nvGrpSpPr>
        <p:grpSpPr>
          <a:xfrm>
            <a:off x="260648" y="6105128"/>
            <a:ext cx="5832647" cy="344488"/>
            <a:chOff x="188639" y="2658743"/>
            <a:chExt cx="6854202" cy="344488"/>
          </a:xfrm>
        </p:grpSpPr>
        <p:sp>
          <p:nvSpPr>
            <p:cNvPr id="30" name="正方形/長方形 2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中間レビューの流れ</a:t>
              </a:r>
            </a:p>
          </p:txBody>
        </p:sp>
      </p:grpSp>
      <p:sp>
        <p:nvSpPr>
          <p:cNvPr id="33" name="Rectangle 20"/>
          <p:cNvSpPr>
            <a:spLocks noChangeArrowheads="1"/>
          </p:cNvSpPr>
          <p:nvPr/>
        </p:nvSpPr>
        <p:spPr bwMode="auto">
          <a:xfrm>
            <a:off x="332656" y="6449188"/>
            <a:ext cx="6207473" cy="262638"/>
          </a:xfrm>
          <a:prstGeom prst="rect">
            <a:avLst/>
          </a:prstGeom>
          <a:noFill/>
          <a:ln w="9525">
            <a:noFill/>
            <a:miter lim="800000"/>
            <a:headEnd/>
            <a:tailEnd/>
          </a:ln>
        </p:spPr>
        <p:txBody>
          <a:bodyPr wrap="square" lIns="90000" tIns="46800" rIns="90000" bIns="46800">
            <a:noAutofit/>
          </a:bodyPr>
          <a:lstStyle/>
          <a:p>
            <a:r>
              <a:rPr lang="ja-JP" altLang="en-US" sz="1200" dirty="0"/>
              <a:t>中間レビューは、「目標項目」の１つずつに対して、下記の流れで進めてください。</a:t>
            </a:r>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0329" y="3728864"/>
            <a:ext cx="1454138" cy="1116621"/>
          </a:xfrm>
          <a:prstGeom prst="rect">
            <a:avLst/>
          </a:prstGeom>
        </p:spPr>
      </p:pic>
      <p:sp>
        <p:nvSpPr>
          <p:cNvPr id="26" name="テキスト ボックス 25"/>
          <p:cNvSpPr txBox="1"/>
          <p:nvPr/>
        </p:nvSpPr>
        <p:spPr>
          <a:xfrm>
            <a:off x="1845543" y="6825208"/>
            <a:ext cx="3240360" cy="461665"/>
          </a:xfrm>
          <a:prstGeom prst="rect">
            <a:avLst/>
          </a:prstGeom>
          <a:noFill/>
          <a:ln>
            <a:solidFill>
              <a:schemeClr val="tx1"/>
            </a:solidFill>
          </a:ln>
        </p:spPr>
        <p:txBody>
          <a:bodyPr wrap="square" rtlCol="0">
            <a:spAutoFit/>
          </a:bodyPr>
          <a:lstStyle/>
          <a:p>
            <a:pPr eaLnBrk="1" hangingPunct="1">
              <a:spcBef>
                <a:spcPts val="400"/>
              </a:spcBef>
            </a:pPr>
            <a:r>
              <a:rPr lang="ja-JP" altLang="en-US" sz="1200" dirty="0"/>
              <a:t>まず、本人から「達成実行策」の実行度合い、「達成基準」の進捗を説明させる</a:t>
            </a:r>
          </a:p>
        </p:txBody>
      </p:sp>
      <p:cxnSp>
        <p:nvCxnSpPr>
          <p:cNvPr id="32" name="カギ線コネクタ 31"/>
          <p:cNvCxnSpPr>
            <a:stCxn id="26" idx="2"/>
            <a:endCxn id="34" idx="0"/>
          </p:cNvCxnSpPr>
          <p:nvPr/>
        </p:nvCxnSpPr>
        <p:spPr>
          <a:xfrm rot="5400000">
            <a:off x="1967822" y="6695458"/>
            <a:ext cx="906487" cy="2089317"/>
          </a:xfrm>
          <a:prstGeom prst="bentConnector3">
            <a:avLst>
              <a:gd name="adj1" fmla="val 1129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403212" y="8193360"/>
            <a:ext cx="1946388"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褒める</a:t>
            </a:r>
          </a:p>
        </p:txBody>
      </p:sp>
      <p:sp>
        <p:nvSpPr>
          <p:cNvPr id="35" name="テキスト ボックス 34"/>
          <p:cNvSpPr txBox="1"/>
          <p:nvPr/>
        </p:nvSpPr>
        <p:spPr>
          <a:xfrm>
            <a:off x="4581126" y="8193360"/>
            <a:ext cx="1919130"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なぜ行動できないかを問う</a:t>
            </a:r>
          </a:p>
        </p:txBody>
      </p:sp>
      <p:cxnSp>
        <p:nvCxnSpPr>
          <p:cNvPr id="36" name="カギ線コネクタ 35"/>
          <p:cNvCxnSpPr>
            <a:stCxn id="26" idx="2"/>
            <a:endCxn id="35" idx="0"/>
          </p:cNvCxnSpPr>
          <p:nvPr/>
        </p:nvCxnSpPr>
        <p:spPr>
          <a:xfrm rot="16200000" flipH="1">
            <a:off x="4049964" y="6702632"/>
            <a:ext cx="906487" cy="2074968"/>
          </a:xfrm>
          <a:prstGeom prst="bentConnector3">
            <a:avLst>
              <a:gd name="adj1" fmla="val 1129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406102" y="7449180"/>
            <a:ext cx="1943497" cy="600164"/>
          </a:xfrm>
          <a:prstGeom prst="rect">
            <a:avLst/>
          </a:prstGeom>
          <a:solidFill>
            <a:schemeClr val="tx2">
              <a:lumMod val="20000"/>
              <a:lumOff val="80000"/>
            </a:schemeClr>
          </a:solidFill>
        </p:spPr>
        <p:txBody>
          <a:bodyPr wrap="square" rtlCol="0">
            <a:spAutoFit/>
          </a:bodyPr>
          <a:lstStyle/>
          <a:p>
            <a:pPr eaLnBrk="1" hangingPunct="1"/>
            <a:r>
              <a:rPr lang="ja-JP" altLang="en-US" sz="1100" dirty="0"/>
              <a:t>「達成実行策」を実行して、「達成基準」を超える効果が出ている場合</a:t>
            </a:r>
            <a:endParaRPr kumimoji="1" lang="ja-JP" altLang="en-US" sz="1100" dirty="0"/>
          </a:p>
        </p:txBody>
      </p:sp>
      <p:sp>
        <p:nvSpPr>
          <p:cNvPr id="42" name="テキスト ボックス 41"/>
          <p:cNvSpPr txBox="1"/>
          <p:nvPr/>
        </p:nvSpPr>
        <p:spPr>
          <a:xfrm>
            <a:off x="2493615" y="7449180"/>
            <a:ext cx="1943497" cy="600164"/>
          </a:xfrm>
          <a:prstGeom prst="rect">
            <a:avLst/>
          </a:prstGeom>
          <a:solidFill>
            <a:schemeClr val="tx2">
              <a:lumMod val="20000"/>
              <a:lumOff val="80000"/>
            </a:schemeClr>
          </a:solidFill>
        </p:spPr>
        <p:txBody>
          <a:bodyPr wrap="square" rtlCol="0">
            <a:spAutoFit/>
          </a:bodyPr>
          <a:lstStyle/>
          <a:p>
            <a:pPr eaLnBrk="1" hangingPunct="1"/>
            <a:r>
              <a:rPr lang="ja-JP" altLang="en-US" sz="1100" dirty="0"/>
              <a:t>「達成実行策」を実行して、「達成基準」を超える効果が出ていない場合</a:t>
            </a:r>
          </a:p>
        </p:txBody>
      </p:sp>
      <p:sp>
        <p:nvSpPr>
          <p:cNvPr id="43" name="テキスト ボックス 42"/>
          <p:cNvSpPr txBox="1"/>
          <p:nvPr/>
        </p:nvSpPr>
        <p:spPr>
          <a:xfrm>
            <a:off x="2078123" y="8985448"/>
            <a:ext cx="2775199"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具体的な行動を共有する</a:t>
            </a:r>
          </a:p>
        </p:txBody>
      </p:sp>
      <p:cxnSp>
        <p:nvCxnSpPr>
          <p:cNvPr id="44" name="カギ線コネクタ 43"/>
          <p:cNvCxnSpPr>
            <a:stCxn id="34" idx="2"/>
            <a:endCxn id="43" idx="0"/>
          </p:cNvCxnSpPr>
          <p:nvPr/>
        </p:nvCxnSpPr>
        <p:spPr>
          <a:xfrm rot="16200000" flipH="1">
            <a:off x="2163520" y="7683244"/>
            <a:ext cx="515089" cy="208931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カギ線コネクタ 44"/>
          <p:cNvCxnSpPr>
            <a:stCxn id="35" idx="2"/>
            <a:endCxn id="43" idx="0"/>
          </p:cNvCxnSpPr>
          <p:nvPr/>
        </p:nvCxnSpPr>
        <p:spPr>
          <a:xfrm rot="5400000">
            <a:off x="4245663" y="7690419"/>
            <a:ext cx="515089" cy="2074968"/>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4581847" y="7449180"/>
            <a:ext cx="1943497" cy="600164"/>
          </a:xfrm>
          <a:prstGeom prst="rect">
            <a:avLst/>
          </a:prstGeom>
          <a:solidFill>
            <a:schemeClr val="tx2">
              <a:lumMod val="20000"/>
              <a:lumOff val="80000"/>
            </a:schemeClr>
          </a:solidFill>
        </p:spPr>
        <p:txBody>
          <a:bodyPr wrap="square" rtlCol="0">
            <a:spAutoFit/>
          </a:bodyPr>
          <a:lstStyle/>
          <a:p>
            <a:pPr eaLnBrk="1" hangingPunct="1"/>
            <a:r>
              <a:rPr lang="ja-JP" altLang="en-US" sz="1100" dirty="0"/>
              <a:t>「達成実行策」を実行していない場合</a:t>
            </a:r>
            <a:endParaRPr lang="en-US" altLang="ja-JP" sz="1100" dirty="0"/>
          </a:p>
          <a:p>
            <a:pPr eaLnBrk="1" hangingPunct="1"/>
            <a:endParaRPr lang="ja-JP" altLang="en-US" sz="1100" dirty="0"/>
          </a:p>
        </p:txBody>
      </p:sp>
      <p:sp>
        <p:nvSpPr>
          <p:cNvPr id="47" name="テキスト ボックス 46"/>
          <p:cNvSpPr txBox="1"/>
          <p:nvPr/>
        </p:nvSpPr>
        <p:spPr>
          <a:xfrm>
            <a:off x="2493615" y="8193360"/>
            <a:ext cx="1943496"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新しい打ち手を考える</a:t>
            </a:r>
          </a:p>
        </p:txBody>
      </p:sp>
      <p:cxnSp>
        <p:nvCxnSpPr>
          <p:cNvPr id="50" name="カギ線コネクタ 49"/>
          <p:cNvCxnSpPr>
            <a:stCxn id="47" idx="2"/>
            <a:endCxn id="43" idx="0"/>
          </p:cNvCxnSpPr>
          <p:nvPr/>
        </p:nvCxnSpPr>
        <p:spPr>
          <a:xfrm rot="16200000" flipH="1">
            <a:off x="3207999" y="8727723"/>
            <a:ext cx="515089" cy="36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714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4"/>
            <a:ext cx="6858000" cy="338518"/>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評価の基本</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260648" y="3080792"/>
            <a:ext cx="5400600" cy="344488"/>
            <a:chOff x="188640" y="2658743"/>
            <a:chExt cx="6346484" cy="344488"/>
          </a:xfrm>
        </p:grpSpPr>
        <p:sp>
          <p:nvSpPr>
            <p:cNvPr id="15" name="正方形/長方形 14"/>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評価者としての心構え</a:t>
              </a:r>
            </a:p>
          </p:txBody>
        </p:sp>
      </p:grpSp>
      <p:sp>
        <p:nvSpPr>
          <p:cNvPr id="14" name="テキスト ボックス 13"/>
          <p:cNvSpPr txBox="1"/>
          <p:nvPr/>
        </p:nvSpPr>
        <p:spPr>
          <a:xfrm>
            <a:off x="1015300" y="715094"/>
            <a:ext cx="5525994" cy="461665"/>
          </a:xfrm>
          <a:prstGeom prst="rect">
            <a:avLst/>
          </a:prstGeom>
          <a:noFill/>
        </p:spPr>
        <p:txBody>
          <a:bodyPr wrap="square" rtlCol="0">
            <a:spAutoFit/>
          </a:bodyPr>
          <a:lstStyle/>
          <a:p>
            <a:pPr eaLnBrk="1" hangingPunct="1"/>
            <a:r>
              <a:rPr lang="ja-JP" altLang="en-US" sz="1200" dirty="0"/>
              <a:t>評価の基本として、「評価者としての心構え」「評価の本質的な役割」「評価の基本原則」「評価における留意点」「陥りやすい評価エラー」などを学びます。</a:t>
            </a:r>
          </a:p>
        </p:txBody>
      </p:sp>
      <p:pic>
        <p:nvPicPr>
          <p:cNvPr id="18" name="図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94538"/>
            <a:ext cx="592472" cy="592472"/>
          </a:xfrm>
          <a:prstGeom prst="rect">
            <a:avLst/>
          </a:prstGeom>
        </p:spPr>
      </p:pic>
      <p:sp>
        <p:nvSpPr>
          <p:cNvPr id="19" name="テキスト ボックス 18"/>
          <p:cNvSpPr txBox="1"/>
          <p:nvPr/>
        </p:nvSpPr>
        <p:spPr>
          <a:xfrm>
            <a:off x="332657" y="3428345"/>
            <a:ext cx="6182562" cy="1015663"/>
          </a:xfrm>
          <a:prstGeom prst="rect">
            <a:avLst/>
          </a:prstGeom>
          <a:noFill/>
        </p:spPr>
        <p:txBody>
          <a:bodyPr wrap="square" rtlCol="0">
            <a:spAutoFit/>
          </a:bodyPr>
          <a:lstStyle/>
          <a:p>
            <a:pPr indent="84138" eaLnBrk="1" hangingPunct="1">
              <a:spcBef>
                <a:spcPts val="600"/>
              </a:spcBef>
            </a:pPr>
            <a:r>
              <a:rPr lang="ja-JP" altLang="en-US" sz="1200" dirty="0">
                <a:solidFill>
                  <a:srgbClr val="FF0000"/>
                </a:solidFill>
              </a:rPr>
              <a:t>仕事の基本は労務提供と報酬の交換で成り立っています。</a:t>
            </a:r>
            <a:r>
              <a:rPr lang="ja-JP" altLang="en-US" sz="1200" dirty="0"/>
              <a:t>そのため、報酬に影響する評価というものは、評価者および、被評価者のどちらにも大切なものです。また、</a:t>
            </a:r>
            <a:r>
              <a:rPr lang="ja-JP" altLang="en-US" sz="1200" dirty="0">
                <a:solidFill>
                  <a:srgbClr val="FF0000"/>
                </a:solidFill>
              </a:rPr>
              <a:t>人は他人からの評価（認められること）を意識するという側面があります。</a:t>
            </a:r>
            <a:r>
              <a:rPr lang="ja-JP" altLang="en-US" sz="1200" dirty="0"/>
              <a:t>評価者は、部下を評価する権限を与えられており、その権限を適正に行使することが評価者に求められる行動です。評価者に求められる心構えは以下の通りです。</a:t>
            </a:r>
          </a:p>
        </p:txBody>
      </p:sp>
      <p:sp>
        <p:nvSpPr>
          <p:cNvPr id="21" name="テキスト ボックス 20"/>
          <p:cNvSpPr txBox="1"/>
          <p:nvPr/>
        </p:nvSpPr>
        <p:spPr>
          <a:xfrm>
            <a:off x="361332" y="4417119"/>
            <a:ext cx="6179962" cy="1985159"/>
          </a:xfrm>
          <a:prstGeom prst="rect">
            <a:avLst/>
          </a:prstGeom>
          <a:noFill/>
        </p:spPr>
        <p:txBody>
          <a:bodyPr wrap="square" rtlCol="0">
            <a:spAutoFit/>
          </a:bodyPr>
          <a:lstStyle/>
          <a:p>
            <a:pPr marL="312738" indent="-228600" eaLnBrk="1" hangingPunct="1">
              <a:spcBef>
                <a:spcPts val="600"/>
              </a:spcBef>
              <a:buClr>
                <a:schemeClr val="tx1"/>
              </a:buClr>
              <a:buFont typeface="+mj-ea"/>
              <a:buAutoNum type="circleNumDbPlain"/>
            </a:pPr>
            <a:r>
              <a:rPr lang="ja-JP" altLang="en-US" sz="1200" dirty="0">
                <a:solidFill>
                  <a:srgbClr val="FF0000"/>
                </a:solidFill>
              </a:rPr>
              <a:t>人事評価はルールに基づいて運用されており、マネジャーは評価者（審判）です。</a:t>
            </a:r>
            <a:r>
              <a:rPr lang="ja-JP" altLang="en-US" sz="1200" dirty="0"/>
              <a:t>まずは、評価ルールをよく理解して、自分の恣意的な視点は極力排除することが大切です。</a:t>
            </a:r>
          </a:p>
          <a:p>
            <a:pPr marL="312738" indent="-228600" eaLnBrk="1" hangingPunct="1">
              <a:spcBef>
                <a:spcPts val="600"/>
              </a:spcBef>
              <a:buFont typeface="+mj-ea"/>
              <a:buAutoNum type="circleNumDbPlain"/>
            </a:pPr>
            <a:r>
              <a:rPr lang="ja-JP" altLang="en-US" sz="1200" dirty="0"/>
              <a:t>適切な評価をするためには、</a:t>
            </a:r>
            <a:r>
              <a:rPr lang="ja-JP" altLang="en-US" sz="1200" dirty="0">
                <a:solidFill>
                  <a:srgbClr val="FF0000"/>
                </a:solidFill>
              </a:rPr>
              <a:t>期初に上司と部下がお互いに期待値を共有することが大切です。</a:t>
            </a:r>
            <a:r>
              <a:rPr lang="ja-JP" altLang="en-US" sz="1200" dirty="0"/>
              <a:t>解釈の違いなどコミュニケーションの不具合がないように、評価シートなど使って、しっかり確認し合うことが大切です。</a:t>
            </a:r>
            <a:endParaRPr lang="en-US" altLang="ja-JP" sz="1200" dirty="0"/>
          </a:p>
          <a:p>
            <a:pPr marL="312738" indent="-228600" eaLnBrk="1" hangingPunct="1">
              <a:spcBef>
                <a:spcPts val="600"/>
              </a:spcBef>
              <a:buFont typeface="+mj-ea"/>
              <a:buAutoNum type="circleNumDbPlain"/>
            </a:pPr>
            <a:r>
              <a:rPr lang="ja-JP" altLang="en-US" sz="1200" dirty="0"/>
              <a:t>評価することが最終目的ではありません。</a:t>
            </a:r>
            <a:r>
              <a:rPr lang="ja-JP" altLang="en-US" sz="1200" dirty="0">
                <a:solidFill>
                  <a:srgbClr val="FF0000"/>
                </a:solidFill>
              </a:rPr>
              <a:t>目標設定した成果・行動・成長を達成させることがマネジャーの役割です。</a:t>
            </a:r>
            <a:r>
              <a:rPr lang="ja-JP" altLang="en-US" sz="1200" dirty="0"/>
              <a:t>達成支援のために、日常においてもフィードバックを心掛けてください。それにより、評価の納得度が向上します。</a:t>
            </a:r>
          </a:p>
          <a:p>
            <a:pPr marL="312738" indent="-228600" eaLnBrk="1" hangingPunct="1">
              <a:spcBef>
                <a:spcPts val="600"/>
              </a:spcBef>
              <a:buFont typeface="+mj-ea"/>
              <a:buAutoNum type="circleNumDbPlain"/>
            </a:pPr>
            <a:endParaRPr lang="ja-JP" altLang="en-US" sz="1200" b="1" dirty="0"/>
          </a:p>
        </p:txBody>
      </p:sp>
      <p:sp>
        <p:nvSpPr>
          <p:cNvPr id="22" name="角丸四角形 21"/>
          <p:cNvSpPr/>
          <p:nvPr/>
        </p:nvSpPr>
        <p:spPr>
          <a:xfrm>
            <a:off x="332656" y="6262851"/>
            <a:ext cx="6191969" cy="1498461"/>
          </a:xfrm>
          <a:prstGeom prst="roundRect">
            <a:avLst>
              <a:gd name="adj" fmla="val 6862"/>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rtlCol="0" anchor="t"/>
          <a:lstStyle/>
          <a:p>
            <a:pPr indent="84138" eaLnBrk="1" hangingPunct="1">
              <a:spcBef>
                <a:spcPts val="600"/>
              </a:spcBef>
            </a:pPr>
            <a:r>
              <a:rPr lang="en-US" altLang="ja-JP" sz="1100" dirty="0">
                <a:solidFill>
                  <a:schemeClr val="tx1"/>
                </a:solidFill>
              </a:rPr>
              <a:t>【</a:t>
            </a:r>
            <a:r>
              <a:rPr lang="ja-JP" altLang="en-US" sz="1100" dirty="0">
                <a:solidFill>
                  <a:schemeClr val="tx1"/>
                </a:solidFill>
              </a:rPr>
              <a:t>評価の本質的な役割→</a:t>
            </a:r>
            <a:r>
              <a:rPr lang="ja-JP" altLang="en-US" sz="1100" dirty="0">
                <a:solidFill>
                  <a:srgbClr val="FF0000"/>
                </a:solidFill>
              </a:rPr>
              <a:t>評価は人材育成の手段である</a:t>
            </a:r>
            <a:r>
              <a:rPr lang="en-US" altLang="ja-JP" sz="1100" dirty="0">
                <a:solidFill>
                  <a:schemeClr val="tx1"/>
                </a:solidFill>
              </a:rPr>
              <a:t>】</a:t>
            </a:r>
          </a:p>
          <a:p>
            <a:pPr marL="312737" indent="-228600" eaLnBrk="1" hangingPunct="1">
              <a:spcBef>
                <a:spcPts val="600"/>
              </a:spcBef>
              <a:buFont typeface="+mj-ea"/>
              <a:buAutoNum type="circleNumDbPlain"/>
            </a:pPr>
            <a:r>
              <a:rPr lang="ja-JP" altLang="en-US" sz="1100" dirty="0">
                <a:solidFill>
                  <a:schemeClr val="tx1"/>
                </a:solidFill>
              </a:rPr>
              <a:t>期初に共有した上司からの「期待役割」「成長課題」が達成されたか、お互いに確認する。</a:t>
            </a:r>
            <a:endParaRPr lang="en-US" altLang="ja-JP" sz="1100" dirty="0">
              <a:solidFill>
                <a:schemeClr val="tx1"/>
              </a:solidFill>
            </a:endParaRPr>
          </a:p>
          <a:p>
            <a:pPr marL="312737" indent="-228600" eaLnBrk="1" hangingPunct="1">
              <a:spcBef>
                <a:spcPts val="600"/>
              </a:spcBef>
              <a:buFont typeface="+mj-ea"/>
              <a:buAutoNum type="circleNumDbPlain"/>
            </a:pPr>
            <a:r>
              <a:rPr lang="ja-JP" altLang="en-US" sz="1100" dirty="0">
                <a:solidFill>
                  <a:schemeClr val="tx1"/>
                </a:solidFill>
              </a:rPr>
              <a:t> 「期待役割」「成長課題」の達成状況についてお互いに認識が異なっている場合（自己評価と一次評価が異なっている場合）は、その認識を合わせる。</a:t>
            </a:r>
            <a:endParaRPr lang="en-US" altLang="ja-JP" sz="1100" dirty="0">
              <a:solidFill>
                <a:schemeClr val="tx1"/>
              </a:solidFill>
            </a:endParaRPr>
          </a:p>
          <a:p>
            <a:pPr marL="312737" indent="-228600" eaLnBrk="1" hangingPunct="1">
              <a:spcBef>
                <a:spcPts val="600"/>
              </a:spcBef>
              <a:buFont typeface="+mj-ea"/>
              <a:buAutoNum type="circleNumDbPlain"/>
            </a:pPr>
            <a:r>
              <a:rPr lang="ja-JP" altLang="en-US" sz="1100" dirty="0">
                <a:solidFill>
                  <a:schemeClr val="tx1"/>
                </a:solidFill>
              </a:rPr>
              <a:t>お互いに現状の認識が共有できた後に、翌期の「期待役割」「成長課題」について話し合う。</a:t>
            </a:r>
            <a:endParaRPr lang="en-US" altLang="ja-JP" sz="1100" dirty="0">
              <a:solidFill>
                <a:schemeClr val="tx1"/>
              </a:solidFill>
            </a:endParaRPr>
          </a:p>
          <a:p>
            <a:pPr marL="312737" indent="-228600" eaLnBrk="1" hangingPunct="1">
              <a:spcBef>
                <a:spcPts val="600"/>
              </a:spcBef>
              <a:buFont typeface="+mj-ea"/>
              <a:buAutoNum type="circleNumDbPlain"/>
            </a:pPr>
            <a:r>
              <a:rPr lang="ja-JP" altLang="en-US" sz="1100" dirty="0">
                <a:solidFill>
                  <a:schemeClr val="tx1"/>
                </a:solidFill>
              </a:rPr>
              <a:t>①～③を通じて、</a:t>
            </a:r>
            <a:r>
              <a:rPr lang="ja-JP" altLang="en-US" sz="1100" dirty="0">
                <a:solidFill>
                  <a:srgbClr val="FF0000"/>
                </a:solidFill>
              </a:rPr>
              <a:t>徐々に「期待役割」「成長課題」レベルを上げていくことが、部下の育成につながる。</a:t>
            </a:r>
          </a:p>
        </p:txBody>
      </p:sp>
      <p:grpSp>
        <p:nvGrpSpPr>
          <p:cNvPr id="27" name="グループ化 26"/>
          <p:cNvGrpSpPr/>
          <p:nvPr/>
        </p:nvGrpSpPr>
        <p:grpSpPr>
          <a:xfrm>
            <a:off x="332656" y="1424608"/>
            <a:ext cx="5400600" cy="344488"/>
            <a:chOff x="188640" y="2658743"/>
            <a:chExt cx="6346484" cy="344488"/>
          </a:xfrm>
        </p:grpSpPr>
        <p:sp>
          <p:nvSpPr>
            <p:cNvPr id="28" name="正方形/長方形 27"/>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評価とは</a:t>
              </a:r>
            </a:p>
          </p:txBody>
        </p:sp>
      </p:grpSp>
      <p:sp>
        <p:nvSpPr>
          <p:cNvPr id="30" name="角丸四角形 29"/>
          <p:cNvSpPr/>
          <p:nvPr/>
        </p:nvSpPr>
        <p:spPr>
          <a:xfrm>
            <a:off x="332656" y="1789193"/>
            <a:ext cx="1563033" cy="1080042"/>
          </a:xfrm>
          <a:prstGeom prst="roundRect">
            <a:avLst>
              <a:gd name="adj" fmla="val 5907"/>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b"/>
          <a:lstStyle/>
          <a:p>
            <a:pPr algn="ctr">
              <a:spcBef>
                <a:spcPts val="600"/>
              </a:spcBef>
            </a:pPr>
            <a:r>
              <a:rPr lang="ja-JP" altLang="en-US" sz="1100" dirty="0">
                <a:solidFill>
                  <a:schemeClr val="tx1"/>
                </a:solidFill>
              </a:rPr>
              <a:t>評価</a:t>
            </a:r>
            <a:endParaRPr kumimoji="1" lang="ja-JP" altLang="en-US" sz="1100" dirty="0">
              <a:solidFill>
                <a:schemeClr val="tx1"/>
              </a:solidFill>
            </a:endParaRPr>
          </a:p>
        </p:txBody>
      </p:sp>
      <p:sp>
        <p:nvSpPr>
          <p:cNvPr id="31" name="テキスト ボックス 30"/>
          <p:cNvSpPr txBox="1"/>
          <p:nvPr/>
        </p:nvSpPr>
        <p:spPr>
          <a:xfrm>
            <a:off x="2019562" y="1784648"/>
            <a:ext cx="4495656" cy="1015663"/>
          </a:xfrm>
          <a:prstGeom prst="rect">
            <a:avLst/>
          </a:prstGeom>
          <a:noFill/>
        </p:spPr>
        <p:txBody>
          <a:bodyPr wrap="square" rtlCol="0">
            <a:spAutoFit/>
          </a:bodyPr>
          <a:lstStyle/>
          <a:p>
            <a:pPr eaLnBrk="1" hangingPunct="1"/>
            <a:r>
              <a:rPr lang="ja-JP" altLang="en-US" sz="1200" dirty="0"/>
              <a:t>期末に、</a:t>
            </a:r>
            <a:endParaRPr lang="en-US" altLang="ja-JP" sz="1200" dirty="0"/>
          </a:p>
          <a:p>
            <a:pPr eaLnBrk="1" hangingPunct="1"/>
            <a:r>
              <a:rPr lang="ja-JP" altLang="en-US" sz="1200" dirty="0"/>
              <a:t>①業績評価などで、部下の期待役割の達成度合いを評価します。</a:t>
            </a:r>
            <a:endParaRPr lang="en-US" altLang="ja-JP" sz="1200" dirty="0"/>
          </a:p>
          <a:p>
            <a:pPr eaLnBrk="1" hangingPunct="1"/>
            <a:r>
              <a:rPr lang="ja-JP" altLang="en-US" sz="1200" dirty="0"/>
              <a:t>②行動評価などで、部下の成長課題の達成度合いを評価します。</a:t>
            </a:r>
            <a:endParaRPr lang="en-US" altLang="ja-JP" sz="1200" dirty="0"/>
          </a:p>
          <a:p>
            <a:pPr eaLnBrk="1" hangingPunct="1"/>
            <a:r>
              <a:rPr lang="ja-JP" altLang="en-US" sz="1200" dirty="0"/>
              <a:t>基本的に、</a:t>
            </a:r>
            <a:r>
              <a:rPr lang="ja-JP" altLang="en-US" sz="1200" dirty="0">
                <a:solidFill>
                  <a:srgbClr val="FF0000"/>
                </a:solidFill>
              </a:rPr>
              <a:t>期初に共有した期待役割・成長課題が達成できたか、否かの評価です。</a:t>
            </a:r>
            <a:endParaRPr lang="en-US" altLang="ja-JP" sz="1200" dirty="0">
              <a:solidFill>
                <a:srgbClr val="FF0000"/>
              </a:solidFill>
            </a:endParaRPr>
          </a:p>
        </p:txBody>
      </p:sp>
      <p:pic>
        <p:nvPicPr>
          <p:cNvPr id="32" name="図 31"/>
          <p:cNvPicPr>
            <a:picLocks noChangeAspect="1"/>
          </p:cNvPicPr>
          <p:nvPr/>
        </p:nvPicPr>
        <p:blipFill>
          <a:blip r:embed="rId4"/>
          <a:stretch>
            <a:fillRect/>
          </a:stretch>
        </p:blipFill>
        <p:spPr>
          <a:xfrm>
            <a:off x="620688" y="1784648"/>
            <a:ext cx="1152000" cy="1152045"/>
          </a:xfrm>
          <a:prstGeom prst="rect">
            <a:avLst/>
          </a:prstGeom>
        </p:spPr>
      </p:pic>
      <p:grpSp>
        <p:nvGrpSpPr>
          <p:cNvPr id="24" name="グループ化 23"/>
          <p:cNvGrpSpPr/>
          <p:nvPr/>
        </p:nvGrpSpPr>
        <p:grpSpPr>
          <a:xfrm>
            <a:off x="260648" y="7905328"/>
            <a:ext cx="5400600" cy="344488"/>
            <a:chOff x="188640" y="2658743"/>
            <a:chExt cx="6346484" cy="344488"/>
          </a:xfrm>
        </p:grpSpPr>
        <p:sp>
          <p:nvSpPr>
            <p:cNvPr id="25" name="正方形/長方形 24"/>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評価における留意点</a:t>
              </a:r>
            </a:p>
          </p:txBody>
        </p:sp>
      </p:grpSp>
      <p:sp>
        <p:nvSpPr>
          <p:cNvPr id="33" name="テキスト ボックス 32"/>
          <p:cNvSpPr txBox="1"/>
          <p:nvPr/>
        </p:nvSpPr>
        <p:spPr>
          <a:xfrm>
            <a:off x="262182" y="8193360"/>
            <a:ext cx="6375664" cy="276999"/>
          </a:xfrm>
          <a:prstGeom prst="rect">
            <a:avLst/>
          </a:prstGeom>
          <a:noFill/>
        </p:spPr>
        <p:txBody>
          <a:bodyPr wrap="square" rtlCol="0">
            <a:spAutoFit/>
          </a:bodyPr>
          <a:lstStyle/>
          <a:p>
            <a:pPr indent="84138" eaLnBrk="1" hangingPunct="1">
              <a:spcBef>
                <a:spcPts val="600"/>
              </a:spcBef>
            </a:pPr>
            <a:r>
              <a:rPr lang="ja-JP" altLang="en-US" sz="1200" dirty="0"/>
              <a:t>評価においては、以下の点に留意してください。</a:t>
            </a:r>
          </a:p>
        </p:txBody>
      </p:sp>
      <p:sp>
        <p:nvSpPr>
          <p:cNvPr id="34" name="テキスト ボックス 33"/>
          <p:cNvSpPr txBox="1"/>
          <p:nvPr/>
        </p:nvSpPr>
        <p:spPr>
          <a:xfrm>
            <a:off x="433136" y="8553400"/>
            <a:ext cx="2203775" cy="1246495"/>
          </a:xfrm>
          <a:prstGeom prst="rect">
            <a:avLst/>
          </a:prstGeom>
          <a:solidFill>
            <a:schemeClr val="tx2">
              <a:lumMod val="20000"/>
              <a:lumOff val="80000"/>
            </a:schemeClr>
          </a:solidFill>
          <a:ln>
            <a:noFill/>
          </a:ln>
        </p:spPr>
        <p:txBody>
          <a:bodyPr wrap="square" rIns="72000" rtlCol="0">
            <a:spAutoFit/>
          </a:bodyPr>
          <a:lstStyle/>
          <a:p>
            <a:pPr marL="228600" indent="-228600" eaLnBrk="1" hangingPunct="1">
              <a:spcBef>
                <a:spcPts val="600"/>
              </a:spcBef>
              <a:buFont typeface="+mj-ea"/>
              <a:buAutoNum type="circleNumDbPlain"/>
            </a:pPr>
            <a:r>
              <a:rPr lang="ja-JP" altLang="en-US" sz="1100" dirty="0"/>
              <a:t>評価対象期間を厳守する</a:t>
            </a:r>
            <a:endParaRPr lang="en-US" altLang="ja-JP" sz="1100" dirty="0"/>
          </a:p>
          <a:p>
            <a:pPr marL="228600" indent="-228600" eaLnBrk="1" hangingPunct="1">
              <a:spcBef>
                <a:spcPts val="600"/>
              </a:spcBef>
              <a:buFont typeface="+mj-ea"/>
              <a:buAutoNum type="circleNumDbPlain"/>
            </a:pPr>
            <a:r>
              <a:rPr lang="ja-JP" altLang="en-US" sz="1100" dirty="0"/>
              <a:t>公私混同を排除する</a:t>
            </a:r>
            <a:endParaRPr lang="en-US" altLang="ja-JP" sz="1100" dirty="0"/>
          </a:p>
          <a:p>
            <a:pPr marL="228600" indent="-228600" eaLnBrk="1" hangingPunct="1">
              <a:spcBef>
                <a:spcPts val="600"/>
              </a:spcBef>
              <a:buFont typeface="+mj-ea"/>
              <a:buAutoNum type="circleNumDbPlain"/>
            </a:pPr>
            <a:r>
              <a:rPr lang="ja-JP" altLang="en-US" sz="1100" dirty="0"/>
              <a:t>憶測・推測で評価しない	</a:t>
            </a:r>
            <a:endParaRPr lang="en-US" altLang="ja-JP" sz="1100" dirty="0"/>
          </a:p>
          <a:p>
            <a:pPr marL="228600" indent="-228600" eaLnBrk="1" hangingPunct="1">
              <a:spcBef>
                <a:spcPts val="600"/>
              </a:spcBef>
              <a:buFont typeface="+mj-ea"/>
              <a:buAutoNum type="circleNumDbPlain"/>
            </a:pPr>
            <a:r>
              <a:rPr lang="ja-JP" altLang="en-US" sz="1100" dirty="0"/>
              <a:t>自分視点に陥らない</a:t>
            </a:r>
          </a:p>
          <a:p>
            <a:pPr marL="228600" indent="-228600" eaLnBrk="1" hangingPunct="1">
              <a:spcBef>
                <a:spcPts val="600"/>
              </a:spcBef>
              <a:buFont typeface="+mj-ea"/>
              <a:buAutoNum type="circleNumDbPlain"/>
            </a:pPr>
            <a:r>
              <a:rPr lang="ja-JP" altLang="en-US" sz="1100" dirty="0"/>
              <a:t>自分の甘辛傾向を知る</a:t>
            </a:r>
          </a:p>
        </p:txBody>
      </p:sp>
      <p:sp>
        <p:nvSpPr>
          <p:cNvPr id="35" name="テキスト ボックス 34"/>
          <p:cNvSpPr txBox="1"/>
          <p:nvPr/>
        </p:nvSpPr>
        <p:spPr>
          <a:xfrm>
            <a:off x="3933056" y="8557950"/>
            <a:ext cx="2592288" cy="1246495"/>
          </a:xfrm>
          <a:prstGeom prst="rect">
            <a:avLst/>
          </a:prstGeom>
          <a:solidFill>
            <a:schemeClr val="tx2">
              <a:lumMod val="20000"/>
              <a:lumOff val="80000"/>
            </a:schemeClr>
          </a:solidFill>
          <a:ln>
            <a:noFill/>
          </a:ln>
        </p:spPr>
        <p:txBody>
          <a:bodyPr wrap="square" rtlCol="0">
            <a:spAutoFit/>
          </a:bodyPr>
          <a:lstStyle/>
          <a:p>
            <a:pPr marL="228600" indent="-228600" eaLnBrk="1" hangingPunct="1">
              <a:spcBef>
                <a:spcPts val="600"/>
              </a:spcBef>
              <a:buFont typeface="+mj-ea"/>
              <a:buAutoNum type="circleNumDbPlain"/>
            </a:pPr>
            <a:r>
              <a:rPr lang="ja-JP" altLang="en-US" sz="1100" dirty="0"/>
              <a:t>評価対象期間以外は加味しない</a:t>
            </a:r>
          </a:p>
          <a:p>
            <a:pPr marL="228600" indent="-228600" eaLnBrk="1" hangingPunct="1">
              <a:spcBef>
                <a:spcPts val="600"/>
              </a:spcBef>
              <a:buFont typeface="+mj-ea"/>
              <a:buAutoNum type="circleNumDbPlain"/>
            </a:pPr>
            <a:r>
              <a:rPr lang="ja-JP" altLang="en-US" sz="1100" dirty="0"/>
              <a:t>私的な感情を持ち込まない</a:t>
            </a:r>
          </a:p>
          <a:p>
            <a:pPr marL="228600" indent="-228600" eaLnBrk="1" hangingPunct="1">
              <a:spcBef>
                <a:spcPts val="600"/>
              </a:spcBef>
              <a:buFont typeface="+mj-ea"/>
              <a:buAutoNum type="circleNumDbPlain"/>
            </a:pPr>
            <a:r>
              <a:rPr lang="ja-JP" altLang="en-US" sz="1100" dirty="0"/>
              <a:t>客観的事実に基づいて評価する</a:t>
            </a:r>
          </a:p>
          <a:p>
            <a:pPr marL="228600" indent="-228600" eaLnBrk="1" hangingPunct="1">
              <a:spcBef>
                <a:spcPts val="600"/>
              </a:spcBef>
              <a:buFont typeface="+mj-ea"/>
              <a:buAutoNum type="circleNumDbPlain"/>
            </a:pPr>
            <a:r>
              <a:rPr lang="ja-JP" altLang="en-US" sz="1100" dirty="0"/>
              <a:t>周囲からも事実情報を集める</a:t>
            </a:r>
          </a:p>
          <a:p>
            <a:pPr marL="228600" indent="-228600" eaLnBrk="1" hangingPunct="1">
              <a:spcBef>
                <a:spcPts val="600"/>
              </a:spcBef>
              <a:buFont typeface="+mj-ea"/>
              <a:buAutoNum type="circleNumDbPlain"/>
            </a:pPr>
            <a:r>
              <a:rPr lang="ja-JP" altLang="en-US" sz="1100" dirty="0"/>
              <a:t>自分の甘辛傾向を認識しておく</a:t>
            </a:r>
          </a:p>
        </p:txBody>
      </p:sp>
      <p:sp>
        <p:nvSpPr>
          <p:cNvPr id="36" name="右矢印 35"/>
          <p:cNvSpPr/>
          <p:nvPr/>
        </p:nvSpPr>
        <p:spPr>
          <a:xfrm>
            <a:off x="2726984" y="8913440"/>
            <a:ext cx="1116000" cy="576064"/>
          </a:xfrm>
          <a:prstGeom prst="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100" dirty="0">
                <a:solidFill>
                  <a:schemeClr val="tx1"/>
                </a:solidFill>
              </a:rPr>
              <a:t>このようなことに</a:t>
            </a:r>
            <a:endParaRPr kumimoji="1" lang="en-US" altLang="ja-JP" sz="1100" dirty="0">
              <a:solidFill>
                <a:schemeClr val="tx1"/>
              </a:solidFill>
            </a:endParaRPr>
          </a:p>
          <a:p>
            <a:pPr algn="ctr"/>
            <a:r>
              <a:rPr kumimoji="1" lang="ja-JP" altLang="en-US" sz="1100" dirty="0">
                <a:solidFill>
                  <a:schemeClr val="tx1"/>
                </a:solidFill>
              </a:rPr>
              <a:t>注意して</a:t>
            </a:r>
            <a:endParaRPr kumimoji="1" lang="en-US" altLang="ja-JP" sz="1100" dirty="0">
              <a:solidFill>
                <a:schemeClr val="tx1"/>
              </a:solidFill>
            </a:endParaRPr>
          </a:p>
          <a:p>
            <a:pPr algn="ctr"/>
            <a:r>
              <a:rPr kumimoji="1" lang="ja-JP" altLang="en-US" sz="1100" dirty="0">
                <a:solidFill>
                  <a:schemeClr val="tx1"/>
                </a:solidFill>
              </a:rPr>
              <a:t>ください</a:t>
            </a:r>
          </a:p>
        </p:txBody>
      </p:sp>
    </p:spTree>
    <p:extLst>
      <p:ext uri="{BB962C8B-B14F-4D97-AF65-F5344CB8AC3E}">
        <p14:creationId xmlns:p14="http://schemas.microsoft.com/office/powerpoint/2010/main" val="8029345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48668"/>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評価の基本②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260648" y="776536"/>
            <a:ext cx="5400600" cy="344488"/>
            <a:chOff x="188640" y="2658743"/>
            <a:chExt cx="6346484" cy="344488"/>
          </a:xfrm>
        </p:grpSpPr>
        <p:sp>
          <p:nvSpPr>
            <p:cNvPr id="15" name="正方形/長方形 14"/>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評価の基本原則</a:t>
              </a:r>
            </a:p>
          </p:txBody>
        </p:sp>
      </p:grpSp>
      <p:sp>
        <p:nvSpPr>
          <p:cNvPr id="19" name="テキスト ボックス 18"/>
          <p:cNvSpPr txBox="1"/>
          <p:nvPr/>
        </p:nvSpPr>
        <p:spPr>
          <a:xfrm>
            <a:off x="340576" y="1075246"/>
            <a:ext cx="6200718" cy="276999"/>
          </a:xfrm>
          <a:prstGeom prst="rect">
            <a:avLst/>
          </a:prstGeom>
          <a:noFill/>
        </p:spPr>
        <p:txBody>
          <a:bodyPr wrap="square" rtlCol="0">
            <a:spAutoFit/>
          </a:bodyPr>
          <a:lstStyle/>
          <a:p>
            <a:pPr indent="84138" eaLnBrk="1" hangingPunct="1">
              <a:spcBef>
                <a:spcPts val="600"/>
              </a:spcBef>
            </a:pPr>
            <a:r>
              <a:rPr lang="ja-JP" altLang="en-US" sz="1200" dirty="0"/>
              <a:t>評価制度は、下記の基本原則に基づいて運営されています。</a:t>
            </a:r>
          </a:p>
        </p:txBody>
      </p:sp>
      <p:graphicFrame>
        <p:nvGraphicFramePr>
          <p:cNvPr id="26" name="表 25"/>
          <p:cNvGraphicFramePr>
            <a:graphicFrameLocks noGrp="1"/>
          </p:cNvGraphicFramePr>
          <p:nvPr>
            <p:extLst/>
          </p:nvPr>
        </p:nvGraphicFramePr>
        <p:xfrm>
          <a:off x="340576" y="1496616"/>
          <a:ext cx="6200718" cy="2278881"/>
        </p:xfrm>
        <a:graphic>
          <a:graphicData uri="http://schemas.openxmlformats.org/drawingml/2006/table">
            <a:tbl>
              <a:tblPr firstRow="1" firstCol="1" lastRow="1" lastCol="1" bandRow="1" bandCol="1">
                <a:tableStyleId>{5940675A-B579-460E-94D1-54222C63F5DA}</a:tableStyleId>
              </a:tblPr>
              <a:tblGrid>
                <a:gridCol w="960268">
                  <a:extLst>
                    <a:ext uri="{9D8B030D-6E8A-4147-A177-3AD203B41FA5}">
                      <a16:colId xmlns:a16="http://schemas.microsoft.com/office/drawing/2014/main" val="20000"/>
                    </a:ext>
                  </a:extLst>
                </a:gridCol>
                <a:gridCol w="5240450">
                  <a:extLst>
                    <a:ext uri="{9D8B030D-6E8A-4147-A177-3AD203B41FA5}">
                      <a16:colId xmlns:a16="http://schemas.microsoft.com/office/drawing/2014/main" val="20001"/>
                    </a:ext>
                  </a:extLst>
                </a:gridCol>
              </a:tblGrid>
              <a:tr h="267201">
                <a:tc>
                  <a:txBody>
                    <a:bodyPr/>
                    <a:lstStyle/>
                    <a:p>
                      <a:pPr algn="ctr">
                        <a:spcAft>
                          <a:spcPts val="0"/>
                        </a:spcAft>
                        <a:tabLst>
                          <a:tab pos="2700020" algn="ctr"/>
                          <a:tab pos="5400040" algn="r"/>
                        </a:tabLst>
                      </a:pPr>
                      <a:r>
                        <a:rPr lang="ja-JP" altLang="en-US" sz="1400" b="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項目</a:t>
                      </a:r>
                      <a:endParaRPr lang="ja-JP" sz="1400" b="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ctr">
                        <a:spcAft>
                          <a:spcPts val="0"/>
                        </a:spcAft>
                        <a:tabLst>
                          <a:tab pos="2700020" algn="ctr"/>
                          <a:tab pos="5400040" algn="r"/>
                        </a:tabLst>
                      </a:pPr>
                      <a:r>
                        <a:rPr lang="ja-JP" altLang="en-US" sz="1400" b="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内容</a:t>
                      </a:r>
                      <a:endParaRPr lang="ja-JP" sz="1400" b="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extLst>
                  <a:ext uri="{0D108BD9-81ED-4DB2-BD59-A6C34878D82A}">
                    <a16:rowId xmlns:a16="http://schemas.microsoft.com/office/drawing/2014/main" val="10000"/>
                  </a:ext>
                </a:extLst>
              </a:tr>
              <a:tr h="502920">
                <a:tc>
                  <a:txBody>
                    <a:bodyPr/>
                    <a:lstStyle/>
                    <a:p>
                      <a:pPr algn="ctr">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透明性</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just">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人事評価の理念がクリアで、評価する基準が明確で</a:t>
                      </a:r>
                      <a:r>
                        <a:rPr lang="ja-JP" altLang="en-US" sz="1100" kern="100" dirty="0">
                          <a:effectLst/>
                          <a:latin typeface="ＭＳ Ｐゴシック" panose="020B0600070205080204" pitchFamily="50" charset="-128"/>
                          <a:ea typeface="ＭＳ Ｐゴシック" panose="020B0600070205080204" pitchFamily="50" charset="-128"/>
                        </a:rPr>
                        <a:t>あること。</a:t>
                      </a:r>
                      <a:r>
                        <a:rPr lang="ja-JP" sz="1100" kern="100" dirty="0">
                          <a:effectLst/>
                          <a:latin typeface="ＭＳ Ｐゴシック" panose="020B0600070205080204" pitchFamily="50" charset="-128"/>
                          <a:ea typeface="ＭＳ Ｐゴシック" panose="020B0600070205080204" pitchFamily="50" charset="-128"/>
                        </a:rPr>
                        <a:t>基準がオープンにされ、誰もが理念と基準を理解していて、それに基づく評価が行われていること</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502920">
                <a:tc>
                  <a:txBody>
                    <a:bodyPr/>
                    <a:lstStyle/>
                    <a:p>
                      <a:pPr algn="ctr">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公平性</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just">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評価プロセスにおける評価者の主観を極力排除し、被評価者が正しく評価されることにより、結果として正当な処遇が実現されていること。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502920">
                <a:tc>
                  <a:txBody>
                    <a:bodyPr/>
                    <a:lstStyle/>
                    <a:p>
                      <a:pPr algn="ctr">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納得性</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just">
                        <a:spcAft>
                          <a:spcPts val="0"/>
                        </a:spcAft>
                        <a:tabLst>
                          <a:tab pos="2700020" algn="ctr"/>
                          <a:tab pos="5400040" algn="r"/>
                        </a:tabLst>
                      </a:pPr>
                      <a:r>
                        <a:rPr lang="ja-JP" sz="1100" kern="100" dirty="0">
                          <a:effectLst/>
                          <a:latin typeface="ＭＳ Ｐゴシック" panose="020B0600070205080204" pitchFamily="50" charset="-128"/>
                          <a:ea typeface="ＭＳ Ｐゴシック" panose="020B0600070205080204" pitchFamily="50" charset="-128"/>
                        </a:rPr>
                        <a:t>評価結果が正確に</a:t>
                      </a:r>
                      <a:r>
                        <a:rPr lang="ja-JP" altLang="en-US" sz="1100" kern="100" dirty="0">
                          <a:effectLst/>
                          <a:latin typeface="ＭＳ Ｐゴシック" panose="020B0600070205080204" pitchFamily="50" charset="-128"/>
                          <a:ea typeface="ＭＳ Ｐゴシック" panose="020B0600070205080204" pitchFamily="50" charset="-128"/>
                        </a:rPr>
                        <a:t>被評価者</a:t>
                      </a:r>
                      <a:r>
                        <a:rPr lang="ja-JP" sz="1100" kern="100" dirty="0">
                          <a:effectLst/>
                          <a:latin typeface="ＭＳ Ｐゴシック" panose="020B0600070205080204" pitchFamily="50" charset="-128"/>
                          <a:ea typeface="ＭＳ Ｐゴシック" panose="020B0600070205080204" pitchFamily="50" charset="-128"/>
                        </a:rPr>
                        <a:t>にフィードバックされ</a:t>
                      </a:r>
                      <a:r>
                        <a:rPr lang="ja-JP" altLang="en-US" sz="1100" kern="100" dirty="0">
                          <a:effectLst/>
                          <a:latin typeface="ＭＳ Ｐゴシック" panose="020B0600070205080204" pitchFamily="50" charset="-128"/>
                          <a:ea typeface="ＭＳ Ｐゴシック" panose="020B0600070205080204" pitchFamily="50" charset="-128"/>
                        </a:rPr>
                        <a:t>てい</a:t>
                      </a:r>
                      <a:r>
                        <a:rPr lang="ja-JP" sz="1100" kern="100" dirty="0">
                          <a:effectLst/>
                          <a:latin typeface="ＭＳ Ｐゴシック" panose="020B0600070205080204" pitchFamily="50" charset="-128"/>
                          <a:ea typeface="ＭＳ Ｐゴシック" panose="020B0600070205080204" pitchFamily="50" charset="-128"/>
                        </a:rPr>
                        <a:t>る</a:t>
                      </a:r>
                      <a:r>
                        <a:rPr lang="ja-JP" altLang="en-US" sz="1100" kern="100" dirty="0">
                          <a:effectLst/>
                          <a:latin typeface="ＭＳ Ｐゴシック" panose="020B0600070205080204" pitchFamily="50" charset="-128"/>
                          <a:ea typeface="ＭＳ Ｐゴシック" panose="020B0600070205080204" pitchFamily="50" charset="-128"/>
                        </a:rPr>
                        <a:t>こと。</a:t>
                      </a:r>
                      <a:r>
                        <a:rPr lang="ja-JP" sz="1100" kern="100" dirty="0">
                          <a:effectLst/>
                          <a:latin typeface="ＭＳ Ｐゴシック" panose="020B0600070205080204" pitchFamily="50" charset="-128"/>
                          <a:ea typeface="ＭＳ Ｐゴシック" panose="020B0600070205080204" pitchFamily="50" charset="-128"/>
                        </a:rPr>
                        <a:t>被評価者が評価結果を</a:t>
                      </a:r>
                      <a:r>
                        <a:rPr lang="ja-JP" altLang="en-US" sz="1100" kern="100" dirty="0">
                          <a:effectLst/>
                          <a:latin typeface="ＭＳ Ｐゴシック" panose="020B0600070205080204" pitchFamily="50" charset="-128"/>
                          <a:ea typeface="ＭＳ Ｐゴシック" panose="020B0600070205080204" pitchFamily="50" charset="-128"/>
                        </a:rPr>
                        <a:t>納得して、</a:t>
                      </a:r>
                      <a:r>
                        <a:rPr lang="ja-JP" sz="1100" kern="100" dirty="0">
                          <a:effectLst/>
                          <a:latin typeface="ＭＳ Ｐゴシック" panose="020B0600070205080204" pitchFamily="50" charset="-128"/>
                          <a:ea typeface="ＭＳ Ｐゴシック" panose="020B0600070205080204" pitchFamily="50" charset="-128"/>
                        </a:rPr>
                        <a:t>受け止めて</a:t>
                      </a:r>
                      <a:r>
                        <a:rPr lang="ja-JP" altLang="en-US" sz="1100" kern="100" dirty="0">
                          <a:effectLst/>
                          <a:latin typeface="ＭＳ Ｐゴシック" panose="020B0600070205080204" pitchFamily="50" charset="-128"/>
                          <a:ea typeface="ＭＳ Ｐゴシック" panose="020B0600070205080204" pitchFamily="50" charset="-128"/>
                        </a:rPr>
                        <a:t>いること。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502920">
                <a:tc>
                  <a:txBody>
                    <a:bodyPr/>
                    <a:lstStyle/>
                    <a:p>
                      <a:pPr algn="ctr">
                        <a:spcAft>
                          <a:spcPts val="0"/>
                        </a:spcAft>
                        <a:tabLst>
                          <a:tab pos="2700020" algn="ctr"/>
                          <a:tab pos="5400040" algn="r"/>
                        </a:tabLst>
                      </a:pPr>
                      <a:r>
                        <a:rPr lang="ja-JP" altLang="en-US"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効果性</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marL="1270" indent="-635" algn="just">
                        <a:spcAft>
                          <a:spcPts val="0"/>
                        </a:spcAft>
                        <a:tabLst>
                          <a:tab pos="2700020" algn="ctr"/>
                          <a:tab pos="5400040" algn="r"/>
                        </a:tabLst>
                      </a:pPr>
                      <a:r>
                        <a:rPr lang="ja-JP" altLang="en-US"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評価制度を通じて、評価者と被評価者とのコミュニケーションが生まれ、お互いの信頼関係構築に役立っていること。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bl>
          </a:graphicData>
        </a:graphic>
      </p:graphicFrame>
      <p:grpSp>
        <p:nvGrpSpPr>
          <p:cNvPr id="27" name="グループ化 26"/>
          <p:cNvGrpSpPr/>
          <p:nvPr/>
        </p:nvGrpSpPr>
        <p:grpSpPr>
          <a:xfrm>
            <a:off x="260648" y="4145118"/>
            <a:ext cx="5400600" cy="344488"/>
            <a:chOff x="188640" y="2658743"/>
            <a:chExt cx="6346484" cy="344488"/>
          </a:xfrm>
        </p:grpSpPr>
        <p:sp>
          <p:nvSpPr>
            <p:cNvPr id="28" name="正方形/長方形 27"/>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評価における留意点</a:t>
              </a:r>
            </a:p>
          </p:txBody>
        </p:sp>
      </p:grpSp>
      <p:sp>
        <p:nvSpPr>
          <p:cNvPr id="30" name="テキスト ボックス 29"/>
          <p:cNvSpPr txBox="1"/>
          <p:nvPr/>
        </p:nvSpPr>
        <p:spPr>
          <a:xfrm>
            <a:off x="262182" y="4433150"/>
            <a:ext cx="6375664" cy="276999"/>
          </a:xfrm>
          <a:prstGeom prst="rect">
            <a:avLst/>
          </a:prstGeom>
          <a:noFill/>
        </p:spPr>
        <p:txBody>
          <a:bodyPr wrap="square" rtlCol="0">
            <a:spAutoFit/>
          </a:bodyPr>
          <a:lstStyle/>
          <a:p>
            <a:pPr indent="84138" eaLnBrk="1" hangingPunct="1">
              <a:spcBef>
                <a:spcPts val="600"/>
              </a:spcBef>
            </a:pPr>
            <a:r>
              <a:rPr lang="ja-JP" altLang="en-US" sz="1200" dirty="0"/>
              <a:t>評価においては、以下の点に留意してください。</a:t>
            </a:r>
          </a:p>
        </p:txBody>
      </p:sp>
      <p:sp>
        <p:nvSpPr>
          <p:cNvPr id="31" name="テキスト ボックス 30"/>
          <p:cNvSpPr txBox="1"/>
          <p:nvPr/>
        </p:nvSpPr>
        <p:spPr>
          <a:xfrm>
            <a:off x="404664" y="4808497"/>
            <a:ext cx="2232248" cy="1508105"/>
          </a:xfrm>
          <a:prstGeom prst="rect">
            <a:avLst/>
          </a:prstGeom>
          <a:solidFill>
            <a:schemeClr val="accent1">
              <a:lumMod val="20000"/>
              <a:lumOff val="80000"/>
            </a:schemeClr>
          </a:solidFill>
        </p:spPr>
        <p:txBody>
          <a:bodyPr wrap="square" rIns="72000" rtlCol="0">
            <a:spAutoFit/>
          </a:bodyPr>
          <a:lstStyle/>
          <a:p>
            <a:pPr marL="228600" indent="-228600" eaLnBrk="1" hangingPunct="1">
              <a:spcBef>
                <a:spcPts val="600"/>
              </a:spcBef>
              <a:buFont typeface="+mj-ea"/>
              <a:buAutoNum type="circleNumDbPlain"/>
            </a:pPr>
            <a:r>
              <a:rPr lang="ja-JP" altLang="en-US" sz="1200" dirty="0"/>
              <a:t>評価対象期間を厳守する</a:t>
            </a:r>
            <a:endParaRPr lang="en-US" altLang="ja-JP" sz="1200" dirty="0"/>
          </a:p>
          <a:p>
            <a:pPr marL="228600" indent="-228600" eaLnBrk="1" hangingPunct="1">
              <a:spcBef>
                <a:spcPts val="600"/>
              </a:spcBef>
              <a:buFont typeface="+mj-ea"/>
              <a:buAutoNum type="circleNumDbPlain"/>
            </a:pPr>
            <a:r>
              <a:rPr lang="ja-JP" altLang="en-US" sz="1200" dirty="0"/>
              <a:t>公私混同を排除する</a:t>
            </a:r>
            <a:endParaRPr lang="en-US" altLang="ja-JP" sz="1200" dirty="0"/>
          </a:p>
          <a:p>
            <a:pPr marL="228600" indent="-228600" eaLnBrk="1" hangingPunct="1">
              <a:spcBef>
                <a:spcPts val="600"/>
              </a:spcBef>
              <a:buFont typeface="+mj-ea"/>
              <a:buAutoNum type="circleNumDbPlain"/>
            </a:pPr>
            <a:r>
              <a:rPr lang="ja-JP" altLang="en-US" sz="1200" dirty="0"/>
              <a:t>憶測・推測で評価しない	</a:t>
            </a:r>
            <a:endParaRPr lang="en-US" altLang="ja-JP" sz="1200" dirty="0"/>
          </a:p>
          <a:p>
            <a:pPr marL="228600" indent="-228600" eaLnBrk="1" hangingPunct="1">
              <a:spcBef>
                <a:spcPts val="600"/>
              </a:spcBef>
              <a:buFont typeface="+mj-ea"/>
              <a:buAutoNum type="circleNumDbPlain"/>
            </a:pPr>
            <a:r>
              <a:rPr lang="ja-JP" altLang="en-US" sz="1200" dirty="0"/>
              <a:t>自分視点に陥らない</a:t>
            </a:r>
          </a:p>
          <a:p>
            <a:pPr marL="228600" indent="-228600" eaLnBrk="1" hangingPunct="1">
              <a:spcBef>
                <a:spcPts val="600"/>
              </a:spcBef>
              <a:buFont typeface="+mj-ea"/>
              <a:buAutoNum type="circleNumDbPlain"/>
            </a:pPr>
            <a:r>
              <a:rPr lang="ja-JP" altLang="en-US" sz="1200" dirty="0"/>
              <a:t>自分の評価傾向（甘辛）を知る</a:t>
            </a:r>
          </a:p>
        </p:txBody>
      </p:sp>
      <p:sp>
        <p:nvSpPr>
          <p:cNvPr id="32" name="テキスト ボックス 31"/>
          <p:cNvSpPr txBox="1"/>
          <p:nvPr/>
        </p:nvSpPr>
        <p:spPr>
          <a:xfrm>
            <a:off x="3933056" y="4813047"/>
            <a:ext cx="2592288" cy="1508105"/>
          </a:xfrm>
          <a:prstGeom prst="rect">
            <a:avLst/>
          </a:prstGeom>
          <a:solidFill>
            <a:schemeClr val="accent1">
              <a:lumMod val="20000"/>
              <a:lumOff val="80000"/>
            </a:schemeClr>
          </a:solidFill>
        </p:spPr>
        <p:txBody>
          <a:bodyPr wrap="square" rtlCol="0">
            <a:spAutoFit/>
          </a:bodyPr>
          <a:lstStyle/>
          <a:p>
            <a:pPr marL="228600" indent="-228600" eaLnBrk="1" hangingPunct="1">
              <a:spcBef>
                <a:spcPts val="600"/>
              </a:spcBef>
              <a:buFont typeface="+mj-ea"/>
              <a:buAutoNum type="circleNumDbPlain"/>
            </a:pPr>
            <a:r>
              <a:rPr lang="ja-JP" altLang="en-US" sz="1200" dirty="0"/>
              <a:t>評価対象期間以外は加味しない</a:t>
            </a:r>
          </a:p>
          <a:p>
            <a:pPr marL="228600" indent="-228600" eaLnBrk="1" hangingPunct="1">
              <a:spcBef>
                <a:spcPts val="600"/>
              </a:spcBef>
              <a:buFont typeface="+mj-ea"/>
              <a:buAutoNum type="circleNumDbPlain"/>
            </a:pPr>
            <a:r>
              <a:rPr lang="ja-JP" altLang="en-US" sz="1200" dirty="0"/>
              <a:t>私的な感情を持ち込まない</a:t>
            </a:r>
          </a:p>
          <a:p>
            <a:pPr marL="228600" indent="-228600" eaLnBrk="1" hangingPunct="1">
              <a:spcBef>
                <a:spcPts val="600"/>
              </a:spcBef>
              <a:buFont typeface="+mj-ea"/>
              <a:buAutoNum type="circleNumDbPlain"/>
            </a:pPr>
            <a:r>
              <a:rPr lang="ja-JP" altLang="en-US" sz="1200" dirty="0"/>
              <a:t>客観的事実に基づいて評価する</a:t>
            </a:r>
          </a:p>
          <a:p>
            <a:pPr marL="228600" indent="-228600" eaLnBrk="1" hangingPunct="1">
              <a:spcBef>
                <a:spcPts val="600"/>
              </a:spcBef>
              <a:buFont typeface="+mj-ea"/>
              <a:buAutoNum type="circleNumDbPlain"/>
            </a:pPr>
            <a:r>
              <a:rPr lang="ja-JP" altLang="en-US" sz="1200" dirty="0"/>
              <a:t>周囲からも事実情報を集める</a:t>
            </a:r>
          </a:p>
          <a:p>
            <a:pPr marL="228600" indent="-228600" eaLnBrk="1" hangingPunct="1">
              <a:spcBef>
                <a:spcPts val="600"/>
              </a:spcBef>
              <a:buFont typeface="+mj-ea"/>
              <a:buAutoNum type="circleNumDbPlain"/>
            </a:pPr>
            <a:r>
              <a:rPr lang="ja-JP" altLang="en-US" sz="1200" dirty="0"/>
              <a:t>自分の評価傾向（甘辛）を認識しておく</a:t>
            </a:r>
          </a:p>
        </p:txBody>
      </p:sp>
      <p:sp>
        <p:nvSpPr>
          <p:cNvPr id="33" name="右矢印 32"/>
          <p:cNvSpPr/>
          <p:nvPr/>
        </p:nvSpPr>
        <p:spPr>
          <a:xfrm>
            <a:off x="2726984" y="5330951"/>
            <a:ext cx="1116000" cy="576064"/>
          </a:xfrm>
          <a:prstGeom prst="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100" dirty="0">
                <a:solidFill>
                  <a:schemeClr val="tx1"/>
                </a:solidFill>
              </a:rPr>
              <a:t>このようなことに</a:t>
            </a:r>
            <a:endParaRPr kumimoji="1" lang="en-US" altLang="ja-JP" sz="1100" dirty="0">
              <a:solidFill>
                <a:schemeClr val="tx1"/>
              </a:solidFill>
            </a:endParaRPr>
          </a:p>
          <a:p>
            <a:pPr algn="ctr"/>
            <a:r>
              <a:rPr kumimoji="1" lang="ja-JP" altLang="en-US" sz="1100" dirty="0">
                <a:solidFill>
                  <a:schemeClr val="tx1"/>
                </a:solidFill>
              </a:rPr>
              <a:t>注意して</a:t>
            </a:r>
            <a:endParaRPr kumimoji="1" lang="en-US" altLang="ja-JP" sz="1100" dirty="0">
              <a:solidFill>
                <a:schemeClr val="tx1"/>
              </a:solidFill>
            </a:endParaRPr>
          </a:p>
          <a:p>
            <a:pPr algn="ctr"/>
            <a:r>
              <a:rPr kumimoji="1" lang="ja-JP" altLang="en-US" sz="1100" dirty="0">
                <a:solidFill>
                  <a:schemeClr val="tx1"/>
                </a:solidFill>
              </a:rPr>
              <a:t>ください</a:t>
            </a:r>
          </a:p>
        </p:txBody>
      </p:sp>
      <p:pic>
        <p:nvPicPr>
          <p:cNvPr id="34" name="図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1248" y="6720620"/>
            <a:ext cx="1440000" cy="1105763"/>
          </a:xfrm>
          <a:prstGeom prst="rect">
            <a:avLst/>
          </a:prstGeom>
        </p:spPr>
      </p:pic>
    </p:spTree>
    <p:extLst>
      <p:ext uri="{BB962C8B-B14F-4D97-AF65-F5344CB8AC3E}">
        <p14:creationId xmlns:p14="http://schemas.microsoft.com/office/powerpoint/2010/main" val="3562808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戦略とは何か①</a:t>
            </a:r>
          </a:p>
        </p:txBody>
      </p:sp>
      <p:sp>
        <p:nvSpPr>
          <p:cNvPr id="31" name="テキスト ボックス 30"/>
          <p:cNvSpPr txBox="1"/>
          <p:nvPr/>
        </p:nvSpPr>
        <p:spPr>
          <a:xfrm>
            <a:off x="984254" y="713212"/>
            <a:ext cx="5540371" cy="461665"/>
          </a:xfrm>
          <a:prstGeom prst="rect">
            <a:avLst/>
          </a:prstGeom>
          <a:noFill/>
        </p:spPr>
        <p:txBody>
          <a:bodyPr wrap="square" rtlCol="0">
            <a:spAutoFit/>
          </a:bodyPr>
          <a:lstStyle/>
          <a:p>
            <a:pPr eaLnBrk="1" hangingPunct="1"/>
            <a:r>
              <a:rPr lang="ja-JP" altLang="en-US" sz="1200" dirty="0"/>
              <a:t>会社から出される方針を理解し、展開するために、「戦略とは何か」を理解します。これにより、方針の咀嚼方法と実行への移し方を理解します。</a:t>
            </a: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468" y="699270"/>
            <a:ext cx="592472" cy="592472"/>
          </a:xfrm>
          <a:prstGeom prst="rect">
            <a:avLst/>
          </a:prstGeom>
        </p:spPr>
      </p:pic>
      <p:grpSp>
        <p:nvGrpSpPr>
          <p:cNvPr id="26" name="グループ化 25"/>
          <p:cNvGrpSpPr/>
          <p:nvPr/>
        </p:nvGrpSpPr>
        <p:grpSpPr>
          <a:xfrm>
            <a:off x="260648" y="1496616"/>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企業の究極の目的とは</a:t>
              </a:r>
            </a:p>
          </p:txBody>
        </p:sp>
      </p:grpSp>
      <p:sp>
        <p:nvSpPr>
          <p:cNvPr id="29" name="テキスト ボックス 28"/>
          <p:cNvSpPr txBox="1"/>
          <p:nvPr/>
        </p:nvSpPr>
        <p:spPr>
          <a:xfrm>
            <a:off x="293694" y="1889755"/>
            <a:ext cx="6381233" cy="830997"/>
          </a:xfrm>
          <a:prstGeom prst="rect">
            <a:avLst/>
          </a:prstGeom>
          <a:noFill/>
        </p:spPr>
        <p:txBody>
          <a:bodyPr wrap="square" rtlCol="0">
            <a:spAutoFit/>
          </a:bodyPr>
          <a:lstStyle/>
          <a:p>
            <a:pPr indent="84138" eaLnBrk="1" hangingPunct="1"/>
            <a:r>
              <a:rPr lang="ja-JP" altLang="en-US" sz="1200" dirty="0"/>
              <a:t>企業は生まれた瞬間から、下記の究極の目的に向かって事業活動を推進します。さて、その企業の究極の目的とは何でしょうか？</a:t>
            </a:r>
            <a:endParaRPr lang="en-US" altLang="ja-JP" sz="1200" dirty="0"/>
          </a:p>
          <a:p>
            <a:pPr indent="84138" eaLnBrk="1" hangingPunct="1"/>
            <a:endParaRPr lang="en-US" altLang="ja-JP" sz="1200" dirty="0"/>
          </a:p>
          <a:p>
            <a:pPr indent="84138" eaLnBrk="1" hangingPunct="1"/>
            <a:r>
              <a:rPr lang="ja-JP" altLang="en-US" sz="1200" dirty="0"/>
              <a:t>企業の究極の目的とは、　　　　　　　　　　　　　　　　　　　　　　　である。</a:t>
            </a:r>
          </a:p>
        </p:txBody>
      </p:sp>
      <p:sp>
        <p:nvSpPr>
          <p:cNvPr id="30" name="正方形/長方形 29"/>
          <p:cNvSpPr/>
          <p:nvPr/>
        </p:nvSpPr>
        <p:spPr>
          <a:xfrm>
            <a:off x="2089594" y="2378935"/>
            <a:ext cx="2203502"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永続すること</a:t>
            </a:r>
            <a:endParaRPr lang="en-US" altLang="ja-JP" sz="1100" dirty="0">
              <a:solidFill>
                <a:srgbClr val="FF0000"/>
              </a:solidFill>
            </a:endParaRPr>
          </a:p>
          <a:p>
            <a:pPr algn="ctr"/>
            <a:r>
              <a:rPr kumimoji="1" lang="ja-JP" altLang="en-US" sz="1100" dirty="0">
                <a:solidFill>
                  <a:srgbClr val="FF0000"/>
                </a:solidFill>
              </a:rPr>
              <a:t>（ゴーイングコンサーン）</a:t>
            </a:r>
          </a:p>
        </p:txBody>
      </p:sp>
      <p:sp>
        <p:nvSpPr>
          <p:cNvPr id="33" name="Rectangle 20"/>
          <p:cNvSpPr>
            <a:spLocks noChangeArrowheads="1"/>
          </p:cNvSpPr>
          <p:nvPr/>
        </p:nvSpPr>
        <p:spPr bwMode="auto">
          <a:xfrm>
            <a:off x="351872" y="3050474"/>
            <a:ext cx="6172753" cy="1398470"/>
          </a:xfrm>
          <a:prstGeom prst="rect">
            <a:avLst/>
          </a:prstGeom>
          <a:solidFill>
            <a:schemeClr val="bg1"/>
          </a:solidFill>
          <a:ln w="9525">
            <a:solidFill>
              <a:schemeClr val="tx1"/>
            </a:solidFill>
            <a:miter lim="800000"/>
            <a:headEnd/>
            <a:tailEnd/>
          </a:ln>
        </p:spPr>
        <p:txBody>
          <a:bodyPr wrap="square" lIns="90000" tIns="46800" rIns="90000" bIns="46800">
            <a:noAutofit/>
          </a:bodyPr>
          <a:lstStyle/>
          <a:p>
            <a:pPr eaLnBrk="1" hangingPunct="1"/>
            <a:r>
              <a:rPr lang="en-US" altLang="ja-JP" sz="1200" dirty="0"/>
              <a:t>【</a:t>
            </a:r>
            <a:r>
              <a:rPr lang="ja-JP" altLang="en-US" sz="1200" dirty="0"/>
              <a:t>講師からのアドバイス</a:t>
            </a:r>
            <a:r>
              <a:rPr lang="en-US" altLang="ja-JP" sz="1200" dirty="0"/>
              <a:t>】</a:t>
            </a:r>
          </a:p>
          <a:p>
            <a:pPr eaLnBrk="1" hangingPunct="1"/>
            <a:endParaRPr lang="en-US" altLang="ja-JP" sz="1200" dirty="0"/>
          </a:p>
          <a:p>
            <a:pPr eaLnBrk="1" hangingPunct="1"/>
            <a:r>
              <a:rPr lang="ja-JP" altLang="en-US" sz="1200" dirty="0"/>
              <a:t>よく企業の目的として挙げられるのは、　　　　　　　　　　　　　　　　　　です。利益を確保できると、</a:t>
            </a:r>
            <a:endParaRPr lang="en-US" altLang="ja-JP" sz="1200" dirty="0"/>
          </a:p>
          <a:p>
            <a:pPr eaLnBrk="1" hangingPunct="1"/>
            <a:endParaRPr lang="en-US" altLang="ja-JP" sz="1200" dirty="0"/>
          </a:p>
          <a:p>
            <a:pPr eaLnBrk="1" hangingPunct="1">
              <a:spcBef>
                <a:spcPts val="400"/>
              </a:spcBef>
            </a:pPr>
            <a:r>
              <a:rPr lang="ja-JP" altLang="en-US" sz="1200" dirty="0"/>
              <a:t>将来へ投資（物的投資・人的投資・研究開発など）ができ、将来の永続可能性が高まるので、企業として利益を確保し続けることも大切です。</a:t>
            </a:r>
            <a:endParaRPr lang="en-US" altLang="ja-JP" sz="1200" dirty="0"/>
          </a:p>
        </p:txBody>
      </p:sp>
      <p:sp>
        <p:nvSpPr>
          <p:cNvPr id="34" name="正方形/長方形 33"/>
          <p:cNvSpPr/>
          <p:nvPr/>
        </p:nvSpPr>
        <p:spPr>
          <a:xfrm>
            <a:off x="2996952" y="3298995"/>
            <a:ext cx="1570772"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利益を確保すること</a:t>
            </a:r>
            <a:endParaRPr kumimoji="1" lang="ja-JP" altLang="en-US" sz="1100" dirty="0">
              <a:solidFill>
                <a:srgbClr val="FF0000"/>
              </a:solidFill>
            </a:endParaRPr>
          </a:p>
        </p:txBody>
      </p:sp>
      <p:grpSp>
        <p:nvGrpSpPr>
          <p:cNvPr id="35" name="グループ化 34"/>
          <p:cNvGrpSpPr/>
          <p:nvPr/>
        </p:nvGrpSpPr>
        <p:grpSpPr>
          <a:xfrm>
            <a:off x="293694" y="4808984"/>
            <a:ext cx="5177170" cy="344488"/>
            <a:chOff x="188640" y="2643191"/>
            <a:chExt cx="6083921" cy="344488"/>
          </a:xfrm>
        </p:grpSpPr>
        <p:sp>
          <p:nvSpPr>
            <p:cNvPr id="36" name="正方形/長方形 35"/>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会社の将来を考える</a:t>
              </a:r>
            </a:p>
          </p:txBody>
        </p:sp>
      </p:grpSp>
      <p:sp>
        <p:nvSpPr>
          <p:cNvPr id="53" name="テキスト ボックス 52"/>
          <p:cNvSpPr txBox="1"/>
          <p:nvPr/>
        </p:nvSpPr>
        <p:spPr>
          <a:xfrm>
            <a:off x="953208" y="5254087"/>
            <a:ext cx="5716152" cy="646331"/>
          </a:xfrm>
          <a:prstGeom prst="rect">
            <a:avLst/>
          </a:prstGeom>
          <a:noFill/>
        </p:spPr>
        <p:txBody>
          <a:bodyPr wrap="square" rtlCol="0">
            <a:spAutoFit/>
          </a:bodyPr>
          <a:lstStyle/>
          <a:p>
            <a:pPr eaLnBrk="1" hangingPunct="1"/>
            <a:r>
              <a:rPr lang="ja-JP" altLang="en-US" sz="1200" dirty="0"/>
              <a:t>ここで、会社の将来について考えます。過去</a:t>
            </a:r>
            <a:r>
              <a:rPr lang="en-US" altLang="ja-JP" sz="1200" dirty="0"/>
              <a:t>3</a:t>
            </a:r>
            <a:r>
              <a:rPr lang="ja-JP" altLang="en-US" sz="1200" dirty="0"/>
              <a:t>年間・今後</a:t>
            </a:r>
            <a:r>
              <a:rPr lang="en-US" altLang="ja-JP" sz="1200" dirty="0"/>
              <a:t>10</a:t>
            </a:r>
            <a:r>
              <a:rPr lang="ja-JP" altLang="en-US" sz="1200" dirty="0"/>
              <a:t>年間の自社の「売上高曲線」を引いてください。但し、１つだけ条件があります。「同じ商品・サービス」を「同じお客様」に売り続けること（つまり、新規顧客開拓や商品開発しない）を前提としてください。</a:t>
            </a:r>
          </a:p>
        </p:txBody>
      </p:sp>
      <p:pic>
        <p:nvPicPr>
          <p:cNvPr id="54" name="図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656" y="5254087"/>
            <a:ext cx="592097" cy="592097"/>
          </a:xfrm>
          <a:prstGeom prst="rect">
            <a:avLst/>
          </a:prstGeom>
        </p:spPr>
      </p:pic>
      <p:cxnSp>
        <p:nvCxnSpPr>
          <p:cNvPr id="60" name="直線矢印コネクタ 59"/>
          <p:cNvCxnSpPr/>
          <p:nvPr/>
        </p:nvCxnSpPr>
        <p:spPr>
          <a:xfrm flipV="1">
            <a:off x="1174372" y="6105128"/>
            <a:ext cx="0" cy="2133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2" name="テキスト ボックス 61"/>
          <p:cNvSpPr txBox="1"/>
          <p:nvPr/>
        </p:nvSpPr>
        <p:spPr>
          <a:xfrm>
            <a:off x="787729" y="6173786"/>
            <a:ext cx="369332" cy="1896840"/>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売上高</a:t>
            </a:r>
          </a:p>
        </p:txBody>
      </p:sp>
      <p:sp>
        <p:nvSpPr>
          <p:cNvPr id="63" name="テキスト ボックス 62"/>
          <p:cNvSpPr txBox="1"/>
          <p:nvPr/>
        </p:nvSpPr>
        <p:spPr>
          <a:xfrm>
            <a:off x="1412776" y="8378727"/>
            <a:ext cx="4534581" cy="276999"/>
          </a:xfrm>
          <a:prstGeom prst="rect">
            <a:avLst/>
          </a:prstGeom>
          <a:noFill/>
        </p:spPr>
        <p:txBody>
          <a:bodyPr vert="horz" wrap="square" rtlCol="0">
            <a:spAutoFit/>
          </a:bodyPr>
          <a:lstStyle/>
          <a:p>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年前   </a:t>
            </a:r>
            <a:r>
              <a:rPr lang="en-US" altLang="ja-JP" sz="1200" dirty="0">
                <a:latin typeface="メイリオ" panose="020B0604030504040204" pitchFamily="50" charset="-128"/>
                <a:ea typeface="メイリオ" panose="020B0604030504040204" pitchFamily="50" charset="-128"/>
              </a:rPr>
              <a:t>2</a:t>
            </a:r>
            <a:r>
              <a:rPr lang="ja-JP" altLang="en-US" sz="1200" dirty="0">
                <a:latin typeface="メイリオ" panose="020B0604030504040204" pitchFamily="50" charset="-128"/>
                <a:ea typeface="メイリオ" panose="020B0604030504040204" pitchFamily="50" charset="-128"/>
              </a:rPr>
              <a:t>年前   </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年前   現在     </a:t>
            </a:r>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年後     </a:t>
            </a: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年後     </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年後</a:t>
            </a:r>
            <a:endParaRPr kumimoji="1" lang="ja-JP" altLang="en-US" sz="1200" dirty="0">
              <a:latin typeface="メイリオ" panose="020B0604030504040204" pitchFamily="50" charset="-128"/>
              <a:ea typeface="メイリオ" panose="020B0604030504040204" pitchFamily="50" charset="-128"/>
            </a:endParaRPr>
          </a:p>
        </p:txBody>
      </p:sp>
      <p:cxnSp>
        <p:nvCxnSpPr>
          <p:cNvPr id="70" name="直線矢印コネクタ 69"/>
          <p:cNvCxnSpPr/>
          <p:nvPr/>
        </p:nvCxnSpPr>
        <p:spPr>
          <a:xfrm>
            <a:off x="1177667" y="8238728"/>
            <a:ext cx="484362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1" name="直線矢印コネクタ 70"/>
          <p:cNvCxnSpPr/>
          <p:nvPr/>
        </p:nvCxnSpPr>
        <p:spPr>
          <a:xfrm flipV="1">
            <a:off x="3309931" y="6105128"/>
            <a:ext cx="0" cy="213360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直線矢印コネクタ 71"/>
          <p:cNvCxnSpPr/>
          <p:nvPr/>
        </p:nvCxnSpPr>
        <p:spPr>
          <a:xfrm flipV="1">
            <a:off x="2776042"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3" name="直線矢印コネクタ 72"/>
          <p:cNvCxnSpPr/>
          <p:nvPr/>
        </p:nvCxnSpPr>
        <p:spPr>
          <a:xfrm flipV="1">
            <a:off x="2242152"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直線矢印コネクタ 73"/>
          <p:cNvCxnSpPr/>
          <p:nvPr/>
        </p:nvCxnSpPr>
        <p:spPr>
          <a:xfrm flipV="1">
            <a:off x="1708262"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直線矢印コネクタ 74"/>
          <p:cNvCxnSpPr/>
          <p:nvPr/>
        </p:nvCxnSpPr>
        <p:spPr>
          <a:xfrm flipV="1">
            <a:off x="5326155"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直線矢印コネクタ 75"/>
          <p:cNvCxnSpPr/>
          <p:nvPr/>
        </p:nvCxnSpPr>
        <p:spPr>
          <a:xfrm flipV="1">
            <a:off x="4654081"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直線矢印コネクタ 76"/>
          <p:cNvCxnSpPr/>
          <p:nvPr/>
        </p:nvCxnSpPr>
        <p:spPr>
          <a:xfrm flipV="1">
            <a:off x="3982006" y="6105128"/>
            <a:ext cx="0" cy="2133600"/>
          </a:xfrm>
          <a:prstGeom prst="straightConnector1">
            <a:avLst/>
          </a:prstGeom>
          <a:ln>
            <a:solidFill>
              <a:schemeClr val="bg1">
                <a:lumMod val="65000"/>
              </a:schemeClr>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8" name="テキスト ボックス 77"/>
          <p:cNvSpPr txBox="1"/>
          <p:nvPr/>
        </p:nvSpPr>
        <p:spPr>
          <a:xfrm>
            <a:off x="332656" y="8963827"/>
            <a:ext cx="6381233" cy="276999"/>
          </a:xfrm>
          <a:prstGeom prst="rect">
            <a:avLst/>
          </a:prstGeom>
          <a:noFill/>
        </p:spPr>
        <p:txBody>
          <a:bodyPr wrap="square" rtlCol="0">
            <a:spAutoFit/>
          </a:bodyPr>
          <a:lstStyle/>
          <a:p>
            <a:pPr indent="84138" eaLnBrk="1" hangingPunct="1"/>
            <a:r>
              <a:rPr lang="ja-JP" altLang="en-US" sz="1200" dirty="0"/>
              <a:t>つまり、企業は、　　　　　　　　　　　　　　　　　　　　　　　　　　　　　　をしないと衰退していく。</a:t>
            </a:r>
          </a:p>
        </p:txBody>
      </p:sp>
      <p:sp>
        <p:nvSpPr>
          <p:cNvPr id="79" name="正方形/長方形 78"/>
          <p:cNvSpPr/>
          <p:nvPr/>
        </p:nvSpPr>
        <p:spPr>
          <a:xfrm>
            <a:off x="1702730" y="8859163"/>
            <a:ext cx="2734382"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顧客の開拓・新商品の開発</a:t>
            </a:r>
            <a:endParaRPr kumimoji="1" lang="ja-JP" altLang="en-US" sz="1100" dirty="0">
              <a:solidFill>
                <a:srgbClr val="FF0000"/>
              </a:solidFill>
            </a:endParaRPr>
          </a:p>
        </p:txBody>
      </p:sp>
      <p:sp>
        <p:nvSpPr>
          <p:cNvPr id="4" name="フリーフォーム 3"/>
          <p:cNvSpPr/>
          <p:nvPr/>
        </p:nvSpPr>
        <p:spPr>
          <a:xfrm>
            <a:off x="1154921" y="6639399"/>
            <a:ext cx="4162926" cy="998630"/>
          </a:xfrm>
          <a:custGeom>
            <a:avLst/>
            <a:gdLst>
              <a:gd name="connsiteX0" fmla="*/ 0 w 4162926"/>
              <a:gd name="connsiteY0" fmla="*/ 782061 h 998630"/>
              <a:gd name="connsiteX1" fmla="*/ 1130968 w 4162926"/>
              <a:gd name="connsiteY1" fmla="*/ 457209 h 998630"/>
              <a:gd name="connsiteX2" fmla="*/ 2117558 w 4162926"/>
              <a:gd name="connsiteY2" fmla="*/ 9 h 998630"/>
              <a:gd name="connsiteX3" fmla="*/ 3513221 w 4162926"/>
              <a:gd name="connsiteY3" fmla="*/ 469240 h 998630"/>
              <a:gd name="connsiteX4" fmla="*/ 4162926 w 4162926"/>
              <a:gd name="connsiteY4" fmla="*/ 998630 h 998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2926" h="998630">
                <a:moveTo>
                  <a:pt x="0" y="782061"/>
                </a:moveTo>
                <a:cubicBezTo>
                  <a:pt x="389021" y="684806"/>
                  <a:pt x="778042" y="587551"/>
                  <a:pt x="1130968" y="457209"/>
                </a:cubicBezTo>
                <a:cubicBezTo>
                  <a:pt x="1483894" y="326867"/>
                  <a:pt x="1720516" y="-1996"/>
                  <a:pt x="2117558" y="9"/>
                </a:cubicBezTo>
                <a:cubicBezTo>
                  <a:pt x="2514600" y="2014"/>
                  <a:pt x="3172326" y="302803"/>
                  <a:pt x="3513221" y="469240"/>
                </a:cubicBezTo>
                <a:cubicBezTo>
                  <a:pt x="3854116" y="635677"/>
                  <a:pt x="4008521" y="817153"/>
                  <a:pt x="4162926" y="99863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49587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90450"/>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評価の基本③</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23" name="グループ化 22"/>
          <p:cNvGrpSpPr/>
          <p:nvPr/>
        </p:nvGrpSpPr>
        <p:grpSpPr>
          <a:xfrm>
            <a:off x="260648" y="776536"/>
            <a:ext cx="5400600" cy="344488"/>
            <a:chOff x="188640" y="2658743"/>
            <a:chExt cx="6346484" cy="344488"/>
          </a:xfrm>
        </p:grpSpPr>
        <p:sp>
          <p:nvSpPr>
            <p:cNvPr id="24" name="正方形/長方形 23"/>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陥りやすい評価エラー</a:t>
              </a:r>
            </a:p>
          </p:txBody>
        </p:sp>
      </p:grpSp>
      <p:sp>
        <p:nvSpPr>
          <p:cNvPr id="17" name="テキスト ボックス 16"/>
          <p:cNvSpPr txBox="1"/>
          <p:nvPr/>
        </p:nvSpPr>
        <p:spPr>
          <a:xfrm>
            <a:off x="260648" y="1075601"/>
            <a:ext cx="6375664" cy="646331"/>
          </a:xfrm>
          <a:prstGeom prst="rect">
            <a:avLst/>
          </a:prstGeom>
          <a:noFill/>
        </p:spPr>
        <p:txBody>
          <a:bodyPr wrap="square" rtlCol="0">
            <a:spAutoFit/>
          </a:bodyPr>
          <a:lstStyle/>
          <a:p>
            <a:pPr indent="84138" eaLnBrk="1" hangingPunct="1">
              <a:spcBef>
                <a:spcPts val="600"/>
              </a:spcBef>
            </a:pPr>
            <a:r>
              <a:rPr lang="ja-JP" altLang="en-US" sz="1200" dirty="0"/>
              <a:t>評価者も人間であり、常に正しい評価をするとは限りません。よって、評価する際には、自分の評価傾向をよく理解し、評価エラーが出ないように努力することが大切です。参考までに、陥りやすい評価エラーは以下の通りです。</a:t>
            </a:r>
          </a:p>
        </p:txBody>
      </p:sp>
      <p:graphicFrame>
        <p:nvGraphicFramePr>
          <p:cNvPr id="18" name="表 17"/>
          <p:cNvGraphicFramePr>
            <a:graphicFrameLocks noGrp="1"/>
          </p:cNvGraphicFramePr>
          <p:nvPr>
            <p:extLst/>
          </p:nvPr>
        </p:nvGraphicFramePr>
        <p:xfrm>
          <a:off x="316752" y="1928664"/>
          <a:ext cx="6217593" cy="5832646"/>
        </p:xfrm>
        <a:graphic>
          <a:graphicData uri="http://schemas.openxmlformats.org/drawingml/2006/table">
            <a:tbl>
              <a:tblPr>
                <a:tableStyleId>{5940675A-B579-460E-94D1-54222C63F5DA}</a:tableStyleId>
              </a:tblPr>
              <a:tblGrid>
                <a:gridCol w="1061540">
                  <a:extLst>
                    <a:ext uri="{9D8B030D-6E8A-4147-A177-3AD203B41FA5}">
                      <a16:colId xmlns:a16="http://schemas.microsoft.com/office/drawing/2014/main" val="20000"/>
                    </a:ext>
                  </a:extLst>
                </a:gridCol>
                <a:gridCol w="1895608">
                  <a:extLst>
                    <a:ext uri="{9D8B030D-6E8A-4147-A177-3AD203B41FA5}">
                      <a16:colId xmlns:a16="http://schemas.microsoft.com/office/drawing/2014/main" val="20001"/>
                    </a:ext>
                  </a:extLst>
                </a:gridCol>
                <a:gridCol w="3260445">
                  <a:extLst>
                    <a:ext uri="{9D8B030D-6E8A-4147-A177-3AD203B41FA5}">
                      <a16:colId xmlns:a16="http://schemas.microsoft.com/office/drawing/2014/main" val="20002"/>
                    </a:ext>
                  </a:extLst>
                </a:gridCol>
              </a:tblGrid>
              <a:tr h="291454">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名　称</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解　説</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陥りがちな人の傾向</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extLst>
                  <a:ext uri="{0D108BD9-81ED-4DB2-BD59-A6C34878D82A}">
                    <a16:rowId xmlns:a16="http://schemas.microsoft.com/office/drawing/2014/main" val="10000"/>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ハロー効果</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一つの行動が他の</a:t>
                      </a:r>
                      <a:r>
                        <a:rPr lang="ja-JP" altLang="en-US" sz="1100" kern="100" dirty="0">
                          <a:effectLst/>
                          <a:latin typeface="ＭＳ Ｐゴシック" panose="020B0600070205080204" pitchFamily="50" charset="-128"/>
                          <a:ea typeface="ＭＳ Ｐゴシック" panose="020B0600070205080204" pitchFamily="50" charset="-128"/>
                        </a:rPr>
                        <a:t>評価</a:t>
                      </a:r>
                      <a:r>
                        <a:rPr lang="ja-JP" sz="1100" kern="100" dirty="0">
                          <a:effectLst/>
                          <a:latin typeface="ＭＳ Ｐゴシック" panose="020B0600070205080204" pitchFamily="50" charset="-128"/>
                          <a:ea typeface="ＭＳ Ｐゴシック" panose="020B0600070205080204" pitchFamily="50" charset="-128"/>
                        </a:rPr>
                        <a:t>項目にまで影響を与えること</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感動しがちな人や悲観的になりがちな人など</a:t>
                      </a:r>
                      <a:r>
                        <a:rPr lang="ja-JP" altLang="en-US" sz="1100" kern="100" dirty="0">
                          <a:effectLst/>
                          <a:latin typeface="ＭＳ Ｐゴシック" panose="020B0600070205080204" pitchFamily="50" charset="-128"/>
                          <a:ea typeface="ＭＳ Ｐゴシック" panose="020B0600070205080204" pitchFamily="50" charset="-128"/>
                        </a:rPr>
                        <a:t>、感情が</a:t>
                      </a:r>
                      <a:r>
                        <a:rPr lang="ja-JP" sz="1100" kern="100" dirty="0">
                          <a:effectLst/>
                          <a:latin typeface="ＭＳ Ｐゴシック" panose="020B0600070205080204" pitchFamily="50" charset="-128"/>
                          <a:ea typeface="ＭＳ Ｐゴシック" panose="020B0600070205080204" pitchFamily="50" charset="-128"/>
                        </a:rPr>
                        <a:t>極端に</a:t>
                      </a:r>
                      <a:r>
                        <a:rPr lang="ja-JP" altLang="en-US" sz="1100" kern="100" dirty="0">
                          <a:effectLst/>
                          <a:latin typeface="ＭＳ Ｐゴシック" panose="020B0600070205080204" pitchFamily="50" charset="-128"/>
                          <a:ea typeface="ＭＳ Ｐゴシック" panose="020B0600070205080204" pitchFamily="50" charset="-128"/>
                        </a:rPr>
                        <a:t>出る</a:t>
                      </a:r>
                      <a:r>
                        <a:rPr lang="ja-JP" sz="1100" kern="100" dirty="0">
                          <a:effectLst/>
                          <a:latin typeface="ＭＳ Ｐゴシック" panose="020B0600070205080204" pitchFamily="50" charset="-128"/>
                          <a:ea typeface="ＭＳ Ｐゴシック" panose="020B0600070205080204" pitchFamily="50" charset="-128"/>
                        </a:rPr>
                        <a:t>傾向の</a:t>
                      </a:r>
                      <a:r>
                        <a:rPr lang="ja-JP" altLang="en-US" sz="1100" kern="100" dirty="0">
                          <a:effectLst/>
                          <a:latin typeface="ＭＳ Ｐゴシック" panose="020B0600070205080204" pitchFamily="50" charset="-128"/>
                          <a:ea typeface="ＭＳ Ｐゴシック" panose="020B0600070205080204" pitchFamily="50" charset="-128"/>
                        </a:rPr>
                        <a:t>人。</a:t>
                      </a:r>
                      <a:r>
                        <a:rPr lang="ja-JP" sz="1100" kern="100" dirty="0">
                          <a:effectLst/>
                          <a:latin typeface="ＭＳ Ｐゴシック" panose="020B0600070205080204" pitchFamily="50" charset="-128"/>
                          <a:ea typeface="ＭＳ Ｐゴシック" panose="020B0600070205080204" pitchFamily="50" charset="-128"/>
                        </a:rPr>
                        <a:t>人を好きになりやすい人もこの傾向があ</a:t>
                      </a:r>
                      <a:r>
                        <a:rPr lang="ja-JP" altLang="en-US" sz="1100" kern="100" dirty="0">
                          <a:effectLst/>
                          <a:latin typeface="ＭＳ Ｐゴシック" panose="020B0600070205080204" pitchFamily="50" charset="-128"/>
                          <a:ea typeface="ＭＳ Ｐゴシック" panose="020B0600070205080204" pitchFamily="50" charset="-128"/>
                        </a:rPr>
                        <a:t>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1"/>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近接誤差</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直近のことだけに着眼して評価すること</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部下の行動をあまり見ていない人。部下の成長に興味がない人が陥りやすい。また、感情に左右されやすい人も</a:t>
                      </a:r>
                      <a:r>
                        <a:rPr lang="ja-JP" altLang="en-US" sz="1100" kern="100" dirty="0">
                          <a:effectLst/>
                          <a:latin typeface="ＭＳ Ｐゴシック" panose="020B0600070205080204" pitchFamily="50" charset="-128"/>
                          <a:ea typeface="ＭＳ Ｐゴシック" panose="020B0600070205080204" pitchFamily="50" charset="-128"/>
                        </a:rPr>
                        <a:t>陥りがちである。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2"/>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寛大化傾向</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行動に対する評価が甘くなりがちな傾向</a:t>
                      </a:r>
                      <a:r>
                        <a:rPr lang="ja-JP" altLang="en-US" sz="1100" kern="100" dirty="0">
                          <a:effectLst/>
                          <a:latin typeface="ＭＳ Ｐゴシック" panose="020B0600070205080204" pitchFamily="50" charset="-128"/>
                          <a:ea typeface="ＭＳ Ｐゴシック" panose="020B0600070205080204" pitchFamily="50" charset="-128"/>
                        </a:rPr>
                        <a:t>があること。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自分に甘い人</a:t>
                      </a:r>
                      <a:r>
                        <a:rPr lang="ja-JP" altLang="en-US" sz="1100" kern="100" dirty="0">
                          <a:effectLst/>
                          <a:latin typeface="ＭＳ Ｐゴシック" panose="020B0600070205080204" pitchFamily="50" charset="-128"/>
                          <a:ea typeface="ＭＳ Ｐゴシック" panose="020B0600070205080204" pitchFamily="50" charset="-128"/>
                        </a:rPr>
                        <a:t>や、</a:t>
                      </a:r>
                      <a:r>
                        <a:rPr lang="ja-JP" altLang="ja-JP" sz="1100" kern="100" dirty="0">
                          <a:effectLst/>
                          <a:latin typeface="ＭＳ Ｐゴシック" panose="020B0600070205080204" pitchFamily="50" charset="-128"/>
                          <a:ea typeface="+mn-ea"/>
                        </a:rPr>
                        <a:t>寛大さを装いたい人</a:t>
                      </a:r>
                      <a:r>
                        <a:rPr lang="ja-JP" altLang="en-US" sz="1100" kern="100" dirty="0">
                          <a:effectLst/>
                          <a:latin typeface="ＭＳ Ｐゴシック" panose="020B0600070205080204" pitchFamily="50" charset="-128"/>
                          <a:ea typeface="+mn-ea"/>
                        </a:rPr>
                        <a:t>。</a:t>
                      </a:r>
                      <a:r>
                        <a:rPr lang="ja-JP" sz="1100" kern="100" dirty="0">
                          <a:effectLst/>
                          <a:latin typeface="ＭＳ Ｐゴシック" panose="020B0600070205080204" pitchFamily="50" charset="-128"/>
                          <a:ea typeface="ＭＳ Ｐゴシック" panose="020B0600070205080204" pitchFamily="50" charset="-128"/>
                        </a:rPr>
                        <a:t>他人との対立を避けるために甘く評価をしがち</a:t>
                      </a:r>
                      <a:r>
                        <a:rPr lang="ja-JP" altLang="en-US" sz="1100" kern="100" dirty="0">
                          <a:effectLst/>
                          <a:latin typeface="ＭＳ Ｐゴシック" panose="020B0600070205080204" pitchFamily="50" charset="-128"/>
                          <a:ea typeface="ＭＳ Ｐゴシック" panose="020B0600070205080204" pitchFamily="50" charset="-128"/>
                        </a:rPr>
                        <a:t>である</a:t>
                      </a:r>
                      <a:r>
                        <a:rPr lang="ja-JP"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3"/>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厳格化傾向</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他</a:t>
                      </a:r>
                      <a:r>
                        <a:rPr lang="ja-JP" altLang="en-US" sz="1100" kern="100" dirty="0">
                          <a:effectLst/>
                          <a:latin typeface="ＭＳ Ｐゴシック" panose="020B0600070205080204" pitchFamily="50" charset="-128"/>
                          <a:ea typeface="ＭＳ Ｐゴシック" panose="020B0600070205080204" pitchFamily="50" charset="-128"/>
                        </a:rPr>
                        <a:t>人</a:t>
                      </a:r>
                      <a:r>
                        <a:rPr lang="ja-JP" sz="1100" kern="100" dirty="0">
                          <a:effectLst/>
                          <a:latin typeface="ＭＳ Ｐゴシック" panose="020B0600070205080204" pitchFamily="50" charset="-128"/>
                          <a:ea typeface="ＭＳ Ｐゴシック" panose="020B0600070205080204" pitchFamily="50" charset="-128"/>
                        </a:rPr>
                        <a:t>を厳しく評価しがちな傾向</a:t>
                      </a:r>
                      <a:r>
                        <a:rPr lang="ja-JP" altLang="en-US" sz="1100" kern="100" dirty="0">
                          <a:effectLst/>
                          <a:latin typeface="ＭＳ Ｐゴシック" panose="020B0600070205080204" pitchFamily="50" charset="-128"/>
                          <a:ea typeface="ＭＳ Ｐゴシック" panose="020B0600070205080204" pitchFamily="50" charset="-128"/>
                        </a:rPr>
                        <a:t>があること。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自分を偉く見せたい人や</a:t>
                      </a:r>
                      <a:r>
                        <a:rPr lang="ja-JP" altLang="en-US" sz="1100" kern="100" dirty="0">
                          <a:effectLst/>
                          <a:latin typeface="ＭＳ Ｐゴシック" panose="020B0600070205080204" pitchFamily="50" charset="-128"/>
                          <a:ea typeface="ＭＳ Ｐゴシック" panose="020B0600070205080204" pitchFamily="50" charset="-128"/>
                        </a:rPr>
                        <a:t>、</a:t>
                      </a:r>
                      <a:r>
                        <a:rPr lang="ja-JP" sz="1100" kern="100" dirty="0">
                          <a:effectLst/>
                          <a:latin typeface="ＭＳ Ｐゴシック" panose="020B0600070205080204" pitchFamily="50" charset="-128"/>
                          <a:ea typeface="ＭＳ Ｐゴシック" panose="020B0600070205080204" pitchFamily="50" charset="-128"/>
                        </a:rPr>
                        <a:t>勝ち負けにこだわる人</a:t>
                      </a:r>
                      <a:r>
                        <a:rPr lang="ja-JP" altLang="en-US" sz="1100" kern="100" dirty="0">
                          <a:effectLst/>
                          <a:latin typeface="ＭＳ Ｐゴシック" panose="020B0600070205080204" pitchFamily="50" charset="-128"/>
                          <a:ea typeface="ＭＳ Ｐゴシック" panose="020B0600070205080204" pitchFamily="50" charset="-128"/>
                        </a:rPr>
                        <a:t>。</a:t>
                      </a:r>
                      <a:r>
                        <a:rPr lang="ja-JP" sz="1100" kern="100" dirty="0">
                          <a:effectLst/>
                          <a:latin typeface="ＭＳ Ｐゴシック" panose="020B0600070205080204" pitchFamily="50" charset="-128"/>
                          <a:ea typeface="ＭＳ Ｐゴシック" panose="020B0600070205080204" pitchFamily="50" charset="-128"/>
                        </a:rPr>
                        <a:t>自分の</a:t>
                      </a:r>
                      <a:r>
                        <a:rPr lang="ja-JP" altLang="en-US" sz="1100" kern="100" dirty="0">
                          <a:effectLst/>
                          <a:latin typeface="ＭＳ Ｐゴシック" panose="020B0600070205080204" pitchFamily="50" charset="-128"/>
                          <a:ea typeface="ＭＳ Ｐゴシック" panose="020B0600070205080204" pitchFamily="50" charset="-128"/>
                        </a:rPr>
                        <a:t>方</a:t>
                      </a:r>
                      <a:r>
                        <a:rPr lang="ja-JP" sz="1100" kern="100" dirty="0">
                          <a:effectLst/>
                          <a:latin typeface="ＭＳ Ｐゴシック" panose="020B0600070205080204" pitchFamily="50" charset="-128"/>
                          <a:ea typeface="ＭＳ Ｐゴシック" panose="020B0600070205080204" pitchFamily="50" charset="-128"/>
                        </a:rPr>
                        <a:t>が良いという</a:t>
                      </a:r>
                      <a:r>
                        <a:rPr lang="ja-JP" altLang="en-US" sz="1100" kern="100" dirty="0">
                          <a:effectLst/>
                          <a:latin typeface="ＭＳ Ｐゴシック" panose="020B0600070205080204" pitchFamily="50" charset="-128"/>
                          <a:ea typeface="ＭＳ Ｐゴシック" panose="020B0600070205080204" pitchFamily="50" charset="-128"/>
                        </a:rPr>
                        <a:t>評価</a:t>
                      </a:r>
                      <a:r>
                        <a:rPr lang="ja-JP" sz="1100" kern="100" dirty="0">
                          <a:effectLst/>
                          <a:latin typeface="ＭＳ Ｐゴシック" panose="020B0600070205080204" pitchFamily="50" charset="-128"/>
                          <a:ea typeface="ＭＳ Ｐゴシック" panose="020B0600070205080204" pitchFamily="50" charset="-128"/>
                        </a:rPr>
                        <a:t>を無意識に行い、他人を厳しく評価</a:t>
                      </a:r>
                      <a:r>
                        <a:rPr lang="ja-JP" altLang="en-US" sz="1100" kern="100" dirty="0">
                          <a:effectLst/>
                          <a:latin typeface="ＭＳ Ｐゴシック" panose="020B0600070205080204" pitchFamily="50" charset="-128"/>
                          <a:ea typeface="ＭＳ Ｐゴシック" panose="020B0600070205080204" pitchFamily="50" charset="-128"/>
                        </a:rPr>
                        <a:t>する傾向がある。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4"/>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中心化傾向</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評価を</a:t>
                      </a:r>
                      <a:r>
                        <a:rPr lang="ja-JP" altLang="en-US" sz="1100" kern="100" dirty="0">
                          <a:effectLst/>
                          <a:latin typeface="ＭＳ Ｐゴシック" panose="020B0600070205080204" pitchFamily="50" charset="-128"/>
                          <a:ea typeface="ＭＳ Ｐゴシック" panose="020B0600070205080204" pitchFamily="50" charset="-128"/>
                        </a:rPr>
                        <a:t>判断できず</a:t>
                      </a:r>
                      <a:r>
                        <a:rPr lang="ja-JP" sz="1100" kern="100" dirty="0">
                          <a:effectLst/>
                          <a:latin typeface="ＭＳ Ｐゴシック" panose="020B0600070205080204" pitchFamily="50" charset="-128"/>
                          <a:ea typeface="ＭＳ Ｐゴシック" panose="020B0600070205080204" pitchFamily="50" charset="-128"/>
                        </a:rPr>
                        <a:t>、</a:t>
                      </a:r>
                      <a:r>
                        <a:rPr lang="ja-JP" altLang="en-US" sz="1100" kern="100" dirty="0">
                          <a:effectLst/>
                          <a:latin typeface="ＭＳ Ｐゴシック" panose="020B0600070205080204" pitchFamily="50" charset="-128"/>
                          <a:ea typeface="ＭＳ Ｐゴシック" panose="020B0600070205080204" pitchFamily="50" charset="-128"/>
                        </a:rPr>
                        <a:t>中心</a:t>
                      </a:r>
                      <a:r>
                        <a:rPr lang="ja-JP" sz="1100" kern="100" dirty="0">
                          <a:effectLst/>
                          <a:latin typeface="ＭＳ Ｐゴシック" panose="020B0600070205080204" pitchFamily="50" charset="-128"/>
                          <a:ea typeface="ＭＳ Ｐゴシック" panose="020B0600070205080204" pitchFamily="50" charset="-128"/>
                        </a:rPr>
                        <a:t>に集まってしまう傾向</a:t>
                      </a:r>
                      <a:r>
                        <a:rPr lang="ja-JP" altLang="en-US" sz="1100" kern="100" dirty="0">
                          <a:effectLst/>
                          <a:latin typeface="ＭＳ Ｐゴシック" panose="020B0600070205080204" pitchFamily="50" charset="-128"/>
                          <a:ea typeface="ＭＳ Ｐゴシック" panose="020B0600070205080204" pitchFamily="50" charset="-128"/>
                        </a:rPr>
                        <a:t>があること。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優柔不断で決断力に欠ける人。</a:t>
                      </a:r>
                      <a:r>
                        <a:rPr lang="ja-JP" altLang="en-US" sz="1100" kern="100" dirty="0">
                          <a:effectLst/>
                          <a:latin typeface="ＭＳ Ｐゴシック" panose="020B0600070205080204" pitchFamily="50" charset="-128"/>
                          <a:ea typeface="ＭＳ Ｐゴシック" panose="020B0600070205080204" pitchFamily="50" charset="-128"/>
                        </a:rPr>
                        <a:t>部下を観察せず、評価の</a:t>
                      </a:r>
                      <a:r>
                        <a:rPr lang="ja-JP" sz="1100" kern="100" dirty="0">
                          <a:effectLst/>
                          <a:latin typeface="ＭＳ Ｐゴシック" panose="020B0600070205080204" pitchFamily="50" charset="-128"/>
                          <a:ea typeface="ＭＳ Ｐゴシック" panose="020B0600070205080204" pitchFamily="50" charset="-128"/>
                        </a:rPr>
                        <a:t>違いを見出せないと</a:t>
                      </a:r>
                      <a:r>
                        <a:rPr lang="ja-JP" altLang="en-US" sz="1100" kern="100" dirty="0">
                          <a:effectLst/>
                          <a:latin typeface="ＭＳ Ｐゴシック" panose="020B0600070205080204" pitchFamily="50" charset="-128"/>
                          <a:ea typeface="ＭＳ Ｐゴシック" panose="020B0600070205080204" pitchFamily="50" charset="-128"/>
                        </a:rPr>
                        <a:t>、評価が中心化する</a:t>
                      </a:r>
                      <a:r>
                        <a:rPr lang="ja-JP" sz="1100" kern="100" dirty="0">
                          <a:effectLst/>
                          <a:latin typeface="ＭＳ Ｐゴシック" panose="020B0600070205080204" pitchFamily="50" charset="-128"/>
                          <a:ea typeface="ＭＳ Ｐゴシック" panose="020B0600070205080204" pitchFamily="50" charset="-128"/>
                        </a:rPr>
                        <a:t>傾向</a:t>
                      </a:r>
                      <a:r>
                        <a:rPr lang="ja-JP" altLang="en-US" sz="1100" kern="100" dirty="0">
                          <a:effectLst/>
                          <a:latin typeface="ＭＳ Ｐゴシック" panose="020B0600070205080204" pitchFamily="50" charset="-128"/>
                          <a:ea typeface="ＭＳ Ｐゴシック" panose="020B0600070205080204" pitchFamily="50" charset="-128"/>
                        </a:rPr>
                        <a:t>がある。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5"/>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極端化傾向</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中心を避け、上位と下位に評価が固まってしまうこと</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白黒がはっきりしている人</a:t>
                      </a:r>
                      <a:r>
                        <a:rPr lang="ja-JP" altLang="en-US" sz="1100" kern="100" dirty="0">
                          <a:effectLst/>
                          <a:latin typeface="ＭＳ Ｐゴシック" panose="020B0600070205080204" pitchFamily="50" charset="-128"/>
                          <a:ea typeface="ＭＳ Ｐゴシック" panose="020B0600070205080204" pitchFamily="50" charset="-128"/>
                        </a:rPr>
                        <a:t>。</a:t>
                      </a:r>
                      <a:r>
                        <a:rPr lang="ja-JP" sz="1100" kern="100" dirty="0">
                          <a:effectLst/>
                          <a:latin typeface="ＭＳ Ｐゴシック" panose="020B0600070205080204" pitchFamily="50" charset="-128"/>
                          <a:ea typeface="ＭＳ Ｐゴシック" panose="020B0600070205080204" pitchFamily="50" charset="-128"/>
                        </a:rPr>
                        <a:t>良い・悪いといった善悪二元論の人も陥りやすい</a:t>
                      </a:r>
                      <a:r>
                        <a:rPr lang="ja-JP" altLang="en-US" sz="1100" kern="100" dirty="0">
                          <a:effectLst/>
                          <a:latin typeface="ＭＳ Ｐゴシック" panose="020B0600070205080204" pitchFamily="50" charset="-128"/>
                          <a:ea typeface="ＭＳ Ｐゴシック" panose="020B0600070205080204" pitchFamily="50" charset="-128"/>
                        </a:rPr>
                        <a:t>傾向がある。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6"/>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対比誤差</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ほかの誰かと比べて評価すること</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altLang="ja-JP" sz="1100" kern="100" dirty="0">
                          <a:effectLst/>
                          <a:latin typeface="ＭＳ Ｐゴシック" panose="020B0600070205080204" pitchFamily="50" charset="-128"/>
                          <a:ea typeface="+mn-ea"/>
                        </a:rPr>
                        <a:t>特定の部下をかわいがったり、逆に疎んだりする人</a:t>
                      </a:r>
                      <a:r>
                        <a:rPr lang="ja-JP" altLang="en-US" sz="1100" kern="100" dirty="0">
                          <a:effectLst/>
                          <a:latin typeface="ＭＳ Ｐゴシック" panose="020B0600070205080204" pitchFamily="50" charset="-128"/>
                          <a:ea typeface="+mn-ea"/>
                        </a:rPr>
                        <a:t>。</a:t>
                      </a:r>
                      <a:r>
                        <a:rPr lang="ja-JP" sz="1100" kern="100" dirty="0">
                          <a:effectLst/>
                          <a:latin typeface="ＭＳ Ｐゴシック" panose="020B0600070205080204" pitchFamily="50" charset="-128"/>
                          <a:ea typeface="ＭＳ Ｐゴシック" panose="020B0600070205080204" pitchFamily="50" charset="-128"/>
                        </a:rPr>
                        <a:t>理想の人物を描くとそれと比較することも</a:t>
                      </a:r>
                      <a:r>
                        <a:rPr lang="ja-JP" altLang="en-US" sz="1100" kern="100" dirty="0">
                          <a:effectLst/>
                          <a:latin typeface="ＭＳ Ｐゴシック" panose="020B0600070205080204" pitchFamily="50" charset="-128"/>
                          <a:ea typeface="ＭＳ Ｐゴシック" panose="020B0600070205080204" pitchFamily="50" charset="-128"/>
                        </a:rPr>
                        <a:t>ある</a:t>
                      </a:r>
                      <a:r>
                        <a:rPr lang="ja-JP"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7"/>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ステレオ</a:t>
                      </a:r>
                    </a:p>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タイプ</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部下の性別・年齢・学歴などに左右される傾向</a:t>
                      </a:r>
                      <a:r>
                        <a:rPr lang="ja-JP" altLang="en-US" sz="1100" kern="100" dirty="0">
                          <a:effectLst/>
                          <a:latin typeface="ＭＳ Ｐゴシック" panose="020B0600070205080204" pitchFamily="50" charset="-128"/>
                          <a:ea typeface="ＭＳ Ｐゴシック" panose="020B0600070205080204" pitchFamily="50" charset="-128"/>
                        </a:rPr>
                        <a:t>のこと。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自分の判断に自信がなく、明確な根拠を求めたがる人。自分に劣等感・偏見を持っている人に多い</a:t>
                      </a:r>
                      <a:r>
                        <a:rPr lang="ja-JP" altLang="en-US" sz="1100" kern="100" dirty="0">
                          <a:effectLst/>
                          <a:latin typeface="ＭＳ Ｐゴシック" panose="020B0600070205080204" pitchFamily="50" charset="-128"/>
                          <a:ea typeface="ＭＳ Ｐゴシック" panose="020B0600070205080204" pitchFamily="50" charset="-128"/>
                        </a:rPr>
                        <a:t>。</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8"/>
                  </a:ext>
                </a:extLst>
              </a:tr>
              <a:tr h="615688">
                <a:tc>
                  <a:txBody>
                    <a:bodyPr/>
                    <a:lstStyle/>
                    <a:p>
                      <a:pPr algn="ctr">
                        <a:spcAft>
                          <a:spcPts val="0"/>
                        </a:spcAft>
                      </a:pPr>
                      <a:r>
                        <a:rPr lang="ja-JP" sz="1200" kern="100" dirty="0">
                          <a:effectLst/>
                          <a:latin typeface="ＭＳ Ｐゴシック" panose="020B0600070205080204" pitchFamily="50" charset="-128"/>
                          <a:ea typeface="ＭＳ Ｐゴシック" panose="020B0600070205080204" pitchFamily="50" charset="-128"/>
                        </a:rPr>
                        <a:t>論理的錯誤</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solidFill>
                      <a:schemeClr val="tx2">
                        <a:lumMod val="20000"/>
                        <a:lumOff val="80000"/>
                      </a:schemeClr>
                    </a:solidFill>
                  </a:tcPr>
                </a:tc>
                <a:tc>
                  <a:txBody>
                    <a:bodyPr/>
                    <a:lstStyle/>
                    <a:p>
                      <a:pPr algn="just">
                        <a:spcAft>
                          <a:spcPts val="0"/>
                        </a:spcAft>
                      </a:pPr>
                      <a:r>
                        <a:rPr lang="ja-JP" altLang="en-US" sz="1100" kern="100" dirty="0">
                          <a:effectLst/>
                          <a:latin typeface="ＭＳ Ｐゴシック" panose="020B0600070205080204" pitchFamily="50" charset="-128"/>
                          <a:ea typeface="ＭＳ Ｐゴシック" panose="020B0600070205080204" pitchFamily="50" charset="-128"/>
                          <a:cs typeface="+mn-cs"/>
                        </a:rPr>
                        <a:t>個別に判断すべき評価項目を自分の中で関連づけて評価すること。</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tc>
                  <a:txBody>
                    <a:bodyPr/>
                    <a:lstStyle/>
                    <a:p>
                      <a:pPr algn="just">
                        <a:spcAft>
                          <a:spcPts val="0"/>
                        </a:spcAft>
                      </a:pPr>
                      <a:r>
                        <a:rPr lang="ja-JP" sz="1100" kern="100" dirty="0">
                          <a:effectLst/>
                          <a:latin typeface="ＭＳ Ｐゴシック" panose="020B0600070205080204" pitchFamily="50" charset="-128"/>
                          <a:ea typeface="ＭＳ Ｐゴシック" panose="020B0600070205080204" pitchFamily="50" charset="-128"/>
                        </a:rPr>
                        <a:t>自分の論理だけで押し通す傾向を持った人や</a:t>
                      </a:r>
                      <a:r>
                        <a:rPr lang="ja-JP" altLang="en-US" sz="1100" kern="100" dirty="0">
                          <a:effectLst/>
                          <a:latin typeface="ＭＳ Ｐゴシック" panose="020B0600070205080204" pitchFamily="50" charset="-128"/>
                          <a:ea typeface="ＭＳ Ｐゴシック" panose="020B0600070205080204" pitchFamily="50" charset="-128"/>
                        </a:rPr>
                        <a:t>、</a:t>
                      </a:r>
                      <a:r>
                        <a:rPr lang="ja-JP" sz="1100" kern="100" dirty="0">
                          <a:effectLst/>
                          <a:latin typeface="ＭＳ Ｐゴシック" panose="020B0600070205080204" pitchFamily="50" charset="-128"/>
                          <a:ea typeface="ＭＳ Ｐゴシック" panose="020B0600070205080204" pitchFamily="50" charset="-128"/>
                        </a:rPr>
                        <a:t>自分だけが正しいと考える人</a:t>
                      </a:r>
                      <a:r>
                        <a:rPr lang="ja-JP" altLang="en-US" sz="1100" kern="100" dirty="0">
                          <a:effectLst/>
                          <a:latin typeface="ＭＳ Ｐゴシック" panose="020B0600070205080204" pitchFamily="50" charset="-128"/>
                          <a:ea typeface="ＭＳ Ｐゴシック" panose="020B0600070205080204" pitchFamily="50" charset="-128"/>
                        </a:rPr>
                        <a:t>。相手</a:t>
                      </a:r>
                      <a:r>
                        <a:rPr lang="ja-JP" sz="1100" kern="100" dirty="0">
                          <a:effectLst/>
                          <a:latin typeface="ＭＳ Ｐゴシック" panose="020B0600070205080204" pitchFamily="50" charset="-128"/>
                          <a:ea typeface="ＭＳ Ｐゴシック" panose="020B0600070205080204" pitchFamily="50" charset="-128"/>
                        </a:rPr>
                        <a:t>に興味のない人などが陥りがち</a:t>
                      </a:r>
                      <a:r>
                        <a:rPr lang="ja-JP" altLang="en-US" sz="1100" kern="100" dirty="0">
                          <a:effectLst/>
                          <a:latin typeface="ＭＳ Ｐゴシック" panose="020B0600070205080204" pitchFamily="50" charset="-128"/>
                          <a:ea typeface="ＭＳ Ｐゴシック" panose="020B0600070205080204" pitchFamily="50" charset="-128"/>
                        </a:rPr>
                        <a:t>である。</a:t>
                      </a:r>
                      <a:endParaRPr lang="ja-JP" sz="11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9"/>
                  </a:ext>
                </a:extLst>
              </a:tr>
            </a:tbl>
          </a:graphicData>
        </a:graphic>
      </p:graphicFrame>
      <p:pic>
        <p:nvPicPr>
          <p:cNvPr id="20" name="図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7192" y="8301998"/>
            <a:ext cx="1008000" cy="1259515"/>
          </a:xfrm>
          <a:prstGeom prst="rect">
            <a:avLst/>
          </a:prstGeom>
        </p:spPr>
      </p:pic>
      <p:sp>
        <p:nvSpPr>
          <p:cNvPr id="22" name="円形吹き出し 21"/>
          <p:cNvSpPr/>
          <p:nvPr/>
        </p:nvSpPr>
        <p:spPr>
          <a:xfrm>
            <a:off x="3789040" y="7905328"/>
            <a:ext cx="1568152" cy="1052839"/>
          </a:xfrm>
          <a:prstGeom prst="wedgeEllipseCallout">
            <a:avLst>
              <a:gd name="adj1" fmla="val 64287"/>
              <a:gd name="adj2" fmla="val 7966"/>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eaLnBrk="1" hangingPunct="1"/>
            <a:r>
              <a:rPr kumimoji="1" lang="ja-JP" altLang="en-US" sz="1100" dirty="0">
                <a:solidFill>
                  <a:schemeClr val="tx1"/>
                </a:solidFill>
              </a:rPr>
              <a:t>今から、自分の評価傾向が把握できる演習をやります</a:t>
            </a:r>
          </a:p>
        </p:txBody>
      </p:sp>
    </p:spTree>
    <p:extLst>
      <p:ext uri="{BB962C8B-B14F-4D97-AF65-F5344CB8AC3E}">
        <p14:creationId xmlns:p14="http://schemas.microsoft.com/office/powerpoint/2010/main" val="42523176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45383" y="144463"/>
            <a:ext cx="6812618" cy="352310"/>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評価の事例研究</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7" name="テキスト ボックス 56"/>
          <p:cNvSpPr txBox="1"/>
          <p:nvPr/>
        </p:nvSpPr>
        <p:spPr>
          <a:xfrm>
            <a:off x="981074" y="1156121"/>
            <a:ext cx="5534599" cy="1826141"/>
          </a:xfrm>
          <a:prstGeom prst="rect">
            <a:avLst/>
          </a:prstGeom>
          <a:noFill/>
        </p:spPr>
        <p:txBody>
          <a:bodyPr wrap="square" rtlCol="0">
            <a:spAutoFit/>
          </a:bodyPr>
          <a:lstStyle/>
          <a:p>
            <a:pPr eaLnBrk="1" hangingPunct="1"/>
            <a:r>
              <a:rPr lang="en-US" altLang="ja-JP" sz="1200" dirty="0"/>
              <a:t>【</a:t>
            </a:r>
            <a:r>
              <a:rPr lang="ja-JP" altLang="en-US" sz="1200" dirty="0"/>
              <a:t>個人演習</a:t>
            </a:r>
            <a:r>
              <a:rPr lang="en-US" altLang="ja-JP" sz="1200" dirty="0"/>
              <a:t>】</a:t>
            </a:r>
          </a:p>
          <a:p>
            <a:pPr eaLnBrk="1" hangingPunct="1">
              <a:spcBef>
                <a:spcPts val="400"/>
              </a:spcBef>
            </a:pPr>
            <a:r>
              <a:rPr lang="ja-JP" altLang="en-US" sz="1200" dirty="0"/>
              <a:t>事例に基づいて、以下の手順で演習を進め、一次評価欄に評価を記入してください。</a:t>
            </a:r>
          </a:p>
          <a:p>
            <a:pPr marL="228600" indent="-228600" eaLnBrk="1" hangingPunct="1">
              <a:spcBef>
                <a:spcPts val="400"/>
              </a:spcBef>
              <a:buFont typeface="+mj-ea"/>
              <a:buAutoNum type="circleNumDbPlain"/>
            </a:pPr>
            <a:r>
              <a:rPr lang="ja-JP" altLang="en-US" sz="1200" dirty="0"/>
              <a:t>評価シートの自己評価</a:t>
            </a:r>
            <a:r>
              <a:rPr lang="en-US" altLang="ja-JP" sz="1200" dirty="0"/>
              <a:t>(</a:t>
            </a:r>
            <a:r>
              <a:rPr lang="ja-JP" altLang="en-US" sz="1200" dirty="0"/>
              <a:t>達成度</a:t>
            </a:r>
            <a:r>
              <a:rPr lang="en-US" altLang="ja-JP" sz="1200" dirty="0"/>
              <a:t>)</a:t>
            </a:r>
            <a:r>
              <a:rPr lang="ja-JP" altLang="en-US" sz="1200" dirty="0"/>
              <a:t>・実績、評価者メモに基づいて、一次評価欄に評価を記入してください。</a:t>
            </a:r>
          </a:p>
          <a:p>
            <a:pPr marL="228600" indent="-228600" eaLnBrk="1" hangingPunct="1">
              <a:spcBef>
                <a:spcPts val="400"/>
              </a:spcBef>
              <a:buFont typeface="+mj-ea"/>
              <a:buAutoNum type="circleNumDbPlain"/>
            </a:pPr>
            <a:r>
              <a:rPr lang="ja-JP" altLang="en-US" sz="1200" dirty="0"/>
              <a:t>被評価者の自己評価</a:t>
            </a:r>
            <a:r>
              <a:rPr lang="en-US" altLang="ja-JP" sz="1200" dirty="0"/>
              <a:t>(</a:t>
            </a:r>
            <a:r>
              <a:rPr lang="ja-JP" altLang="en-US" sz="1200" dirty="0"/>
              <a:t>達成度</a:t>
            </a:r>
            <a:r>
              <a:rPr lang="en-US" altLang="ja-JP" sz="1200" dirty="0"/>
              <a:t>)</a:t>
            </a:r>
            <a:r>
              <a:rPr lang="ja-JP" altLang="en-US" sz="1200" dirty="0"/>
              <a:t>・実績の数値は、事実とします（ただし、自己評価の評価は正しいとは限りません）。</a:t>
            </a:r>
          </a:p>
          <a:p>
            <a:pPr marL="228600" indent="-228600" eaLnBrk="1" hangingPunct="1">
              <a:spcBef>
                <a:spcPts val="400"/>
              </a:spcBef>
              <a:buFont typeface="+mj-ea"/>
              <a:buAutoNum type="circleNumDbPlain"/>
            </a:pPr>
            <a:r>
              <a:rPr lang="ja-JP" altLang="en-US" sz="1200" dirty="0"/>
              <a:t>評価者メモの内容は、「評価者の観察」は事実ですが、「評価者の判断」は間違えている場合もあります。</a:t>
            </a:r>
          </a:p>
        </p:txBody>
      </p:sp>
      <p:pic>
        <p:nvPicPr>
          <p:cNvPr id="4096" name="図 409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82" y="560512"/>
            <a:ext cx="3404632" cy="542238"/>
          </a:xfrm>
          <a:prstGeom prst="rect">
            <a:avLst/>
          </a:prstGeom>
        </p:spPr>
      </p:pic>
      <p:sp>
        <p:nvSpPr>
          <p:cNvPr id="56" name="Rectangle 2"/>
          <p:cNvSpPr txBox="1">
            <a:spLocks noChangeArrowheads="1"/>
          </p:cNvSpPr>
          <p:nvPr/>
        </p:nvSpPr>
        <p:spPr>
          <a:xfrm>
            <a:off x="620688" y="672714"/>
            <a:ext cx="605423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800" b="1" dirty="0">
                <a:latin typeface="メイリオ" panose="020B0604030504040204" pitchFamily="50" charset="-128"/>
                <a:ea typeface="メイリオ" panose="020B0604030504040204" pitchFamily="50" charset="-128"/>
              </a:rPr>
              <a:t>評価演習</a:t>
            </a:r>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375" y="1166489"/>
            <a:ext cx="592097" cy="592097"/>
          </a:xfrm>
          <a:prstGeom prst="rect">
            <a:avLst/>
          </a:prstGeom>
        </p:spPr>
      </p:pic>
      <p:grpSp>
        <p:nvGrpSpPr>
          <p:cNvPr id="9" name="グループ化 8"/>
          <p:cNvGrpSpPr/>
          <p:nvPr/>
        </p:nvGrpSpPr>
        <p:grpSpPr>
          <a:xfrm>
            <a:off x="260647" y="4232920"/>
            <a:ext cx="5400601" cy="344488"/>
            <a:chOff x="188639" y="2658743"/>
            <a:chExt cx="6346485" cy="344488"/>
          </a:xfrm>
        </p:grpSpPr>
        <p:sp>
          <p:nvSpPr>
            <p:cNvPr id="10" name="正方形/長方形 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2"/>
            <p:cNvSpPr txBox="1">
              <a:spLocks noChangeArrowheads="1"/>
            </p:cNvSpPr>
            <p:nvPr/>
          </p:nvSpPr>
          <p:spPr>
            <a:xfrm>
              <a:off x="188639" y="2658743"/>
              <a:ext cx="4749974"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評価演習の振り返り（講師からのアドバイス）</a:t>
              </a:r>
            </a:p>
          </p:txBody>
        </p:sp>
      </p:grpSp>
      <p:sp>
        <p:nvSpPr>
          <p:cNvPr id="13" name="テキスト ボックス 12"/>
          <p:cNvSpPr txBox="1"/>
          <p:nvPr/>
        </p:nvSpPr>
        <p:spPr>
          <a:xfrm>
            <a:off x="981074" y="3008784"/>
            <a:ext cx="5544270" cy="830997"/>
          </a:xfrm>
          <a:prstGeom prst="rect">
            <a:avLst/>
          </a:prstGeom>
          <a:noFill/>
        </p:spPr>
        <p:txBody>
          <a:bodyPr wrap="square" rtlCol="0">
            <a:spAutoFit/>
          </a:bodyPr>
          <a:lstStyle/>
          <a:p>
            <a:pPr eaLnBrk="1" hangingPunct="1"/>
            <a:r>
              <a:rPr lang="en-US" altLang="ja-JP" sz="1200" dirty="0"/>
              <a:t>【</a:t>
            </a:r>
            <a:r>
              <a:rPr lang="ja-JP" altLang="en-US" sz="1200" dirty="0"/>
              <a:t>グループ討議</a:t>
            </a:r>
            <a:r>
              <a:rPr lang="en-US" altLang="ja-JP" sz="1200" dirty="0"/>
              <a:t>】</a:t>
            </a:r>
          </a:p>
          <a:p>
            <a:pPr eaLnBrk="1" hangingPunct="1"/>
            <a:r>
              <a:rPr lang="ja-JP" altLang="en-US" sz="1200" dirty="0"/>
              <a:t>各人の一次評価を発表し、なぜそのように評価したかを十分に討議した上で、グループとして一次評価を確定してください。後ほど、グループ毎に結果を発表していただきます。</a:t>
            </a:r>
          </a:p>
        </p:txBody>
      </p:sp>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63725" y="8121352"/>
            <a:ext cx="1038958" cy="1205191"/>
          </a:xfrm>
          <a:prstGeom prst="rect">
            <a:avLst/>
          </a:prstGeom>
        </p:spPr>
      </p:pic>
      <p:sp>
        <p:nvSpPr>
          <p:cNvPr id="15" name="Rectangle 20"/>
          <p:cNvSpPr>
            <a:spLocks noChangeArrowheads="1"/>
          </p:cNvSpPr>
          <p:nvPr/>
        </p:nvSpPr>
        <p:spPr bwMode="auto">
          <a:xfrm>
            <a:off x="333374" y="4736976"/>
            <a:ext cx="6191969" cy="3099029"/>
          </a:xfrm>
          <a:prstGeom prst="rect">
            <a:avLst/>
          </a:prstGeom>
          <a:solidFill>
            <a:schemeClr val="bg1"/>
          </a:solidFill>
          <a:ln w="9525">
            <a:solidFill>
              <a:schemeClr val="tx1"/>
            </a:solidFill>
            <a:miter lim="800000"/>
            <a:headEnd/>
            <a:tailEnd/>
          </a:ln>
        </p:spPr>
        <p:txBody>
          <a:bodyPr wrap="square" lIns="90000" tIns="46800" rIns="90000" bIns="46800">
            <a:noAutofit/>
          </a:bodyPr>
          <a:lstStyle/>
          <a:p>
            <a:pPr>
              <a:spcBef>
                <a:spcPts val="300"/>
              </a:spcBef>
            </a:pPr>
            <a:r>
              <a:rPr lang="en-US" altLang="ja-JP" sz="1200" dirty="0"/>
              <a:t>【</a:t>
            </a:r>
            <a:r>
              <a:rPr lang="ja-JP" altLang="en-US" sz="1200" dirty="0">
                <a:latin typeface="Arial" pitchFamily="34" charset="0"/>
                <a:cs typeface="Arial" pitchFamily="34" charset="0"/>
              </a:rPr>
              <a:t>講師からのアドバイス</a:t>
            </a:r>
            <a:r>
              <a:rPr lang="en-US" altLang="ja-JP" sz="1200" dirty="0"/>
              <a:t>】</a:t>
            </a:r>
          </a:p>
          <a:p>
            <a:pPr>
              <a:spcBef>
                <a:spcPts val="300"/>
              </a:spcBef>
            </a:pPr>
            <a:endParaRPr lang="en-US" altLang="ja-JP" sz="1200" dirty="0"/>
          </a:p>
          <a:p>
            <a:pPr>
              <a:spcBef>
                <a:spcPts val="600"/>
              </a:spcBef>
            </a:pPr>
            <a:r>
              <a:rPr lang="ja-JP" altLang="en-US" sz="1200" dirty="0"/>
              <a:t>①</a:t>
            </a:r>
            <a:endParaRPr lang="en-US" altLang="ja-JP" sz="1200" dirty="0"/>
          </a:p>
          <a:p>
            <a:pPr>
              <a:spcBef>
                <a:spcPts val="600"/>
              </a:spcBef>
            </a:pPr>
            <a:endParaRPr lang="en-US" altLang="ja-JP" sz="1200" dirty="0"/>
          </a:p>
          <a:p>
            <a:pPr>
              <a:spcBef>
                <a:spcPts val="600"/>
              </a:spcBef>
            </a:pPr>
            <a:r>
              <a:rPr lang="ja-JP" altLang="en-US" sz="1200" dirty="0"/>
              <a:t>②</a:t>
            </a:r>
            <a:endParaRPr lang="en-US" altLang="ja-JP" sz="1200" dirty="0"/>
          </a:p>
          <a:p>
            <a:pPr>
              <a:spcBef>
                <a:spcPts val="600"/>
              </a:spcBef>
            </a:pPr>
            <a:endParaRPr lang="en-US" altLang="ja-JP" sz="1200" dirty="0"/>
          </a:p>
          <a:p>
            <a:pPr>
              <a:spcBef>
                <a:spcPts val="600"/>
              </a:spcBef>
            </a:pPr>
            <a:r>
              <a:rPr lang="ja-JP" altLang="en-US" sz="1200" dirty="0"/>
              <a:t>③</a:t>
            </a:r>
            <a:endParaRPr lang="en-US" altLang="ja-JP" sz="1200" dirty="0"/>
          </a:p>
          <a:p>
            <a:pPr>
              <a:spcBef>
                <a:spcPts val="600"/>
              </a:spcBef>
            </a:pPr>
            <a:endParaRPr lang="en-US" altLang="ja-JP" sz="1200" dirty="0"/>
          </a:p>
          <a:p>
            <a:pPr>
              <a:spcBef>
                <a:spcPts val="600"/>
              </a:spcBef>
            </a:pPr>
            <a:r>
              <a:rPr lang="ja-JP" altLang="en-US" sz="1200" dirty="0"/>
              <a:t>④</a:t>
            </a:r>
            <a:endParaRPr lang="en-US" altLang="ja-JP" sz="1200" dirty="0"/>
          </a:p>
          <a:p>
            <a:pPr>
              <a:spcBef>
                <a:spcPts val="600"/>
              </a:spcBef>
            </a:pPr>
            <a:endParaRPr lang="en-US" altLang="ja-JP" sz="1200" dirty="0"/>
          </a:p>
          <a:p>
            <a:pPr>
              <a:spcBef>
                <a:spcPts val="600"/>
              </a:spcBef>
            </a:pPr>
            <a:r>
              <a:rPr lang="ja-JP" altLang="en-US" sz="1200" dirty="0"/>
              <a:t>⑤</a:t>
            </a:r>
            <a:endParaRPr lang="ja-JP" altLang="en-US" sz="1100" dirty="0">
              <a:solidFill>
                <a:srgbClr val="FF0000"/>
              </a:solidFill>
            </a:endParaRPr>
          </a:p>
        </p:txBody>
      </p:sp>
      <p:sp>
        <p:nvSpPr>
          <p:cNvPr id="2" name="円形吹き出し 1"/>
          <p:cNvSpPr/>
          <p:nvPr/>
        </p:nvSpPr>
        <p:spPr>
          <a:xfrm>
            <a:off x="4509121" y="8053856"/>
            <a:ext cx="2006552" cy="717912"/>
          </a:xfrm>
          <a:prstGeom prst="wedgeEllipseCallout">
            <a:avLst>
              <a:gd name="adj1" fmla="val -60326"/>
              <a:gd name="adj2" fmla="val 19057"/>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36000" rtlCol="0" anchor="t"/>
          <a:lstStyle/>
          <a:p>
            <a:pPr algn="ctr"/>
            <a:r>
              <a:rPr kumimoji="1" lang="ja-JP" altLang="en-US" sz="1100" dirty="0">
                <a:solidFill>
                  <a:schemeClr val="tx1"/>
                </a:solidFill>
              </a:rPr>
              <a:t>評価のルールを</a:t>
            </a:r>
            <a:endParaRPr kumimoji="1" lang="en-US" altLang="ja-JP" sz="1100" dirty="0">
              <a:solidFill>
                <a:schemeClr val="tx1"/>
              </a:solidFill>
            </a:endParaRPr>
          </a:p>
          <a:p>
            <a:pPr algn="ctr"/>
            <a:r>
              <a:rPr kumimoji="1" lang="ja-JP" altLang="en-US" sz="1100" dirty="0">
                <a:solidFill>
                  <a:schemeClr val="tx1"/>
                </a:solidFill>
              </a:rPr>
              <a:t>しっかり覚えましょう！</a:t>
            </a:r>
          </a:p>
        </p:txBody>
      </p:sp>
      <p:sp>
        <p:nvSpPr>
          <p:cNvPr id="21" name="Rectangle 20"/>
          <p:cNvSpPr>
            <a:spLocks noChangeArrowheads="1"/>
          </p:cNvSpPr>
          <p:nvPr/>
        </p:nvSpPr>
        <p:spPr bwMode="auto">
          <a:xfrm>
            <a:off x="620689" y="5108528"/>
            <a:ext cx="5616600" cy="486568"/>
          </a:xfrm>
          <a:prstGeom prst="rect">
            <a:avLst/>
          </a:prstGeom>
          <a:noFill/>
          <a:ln w="9525">
            <a:noFill/>
            <a:miter lim="800000"/>
            <a:headEnd/>
            <a:tailEnd/>
          </a:ln>
        </p:spPr>
        <p:txBody>
          <a:bodyPr wrap="square" lIns="90000" tIns="46800" rIns="90000" bIns="46800">
            <a:noAutofit/>
          </a:bodyPr>
          <a:lstStyle/>
          <a:p>
            <a:pPr eaLnBrk="1" hangingPunct="1">
              <a:spcBef>
                <a:spcPts val="1200"/>
              </a:spcBef>
              <a:buClr>
                <a:schemeClr val="tx1"/>
              </a:buClr>
            </a:pPr>
            <a:r>
              <a:rPr lang="ja-JP" altLang="en-US" sz="1200" dirty="0">
                <a:solidFill>
                  <a:srgbClr val="FF0000"/>
                </a:solidFill>
                <a:latin typeface="+mj-ea"/>
                <a:ea typeface="+mj-ea"/>
              </a:rPr>
              <a:t>評価には甘辛が発生するものです。この甘辛は癖であり、なかなか修正は難しいと言われています。ただ、自分の甘辛の癖を知り、評価結果を補正することは有効です。</a:t>
            </a:r>
          </a:p>
        </p:txBody>
      </p:sp>
      <p:sp>
        <p:nvSpPr>
          <p:cNvPr id="22" name="Rectangle 20"/>
          <p:cNvSpPr>
            <a:spLocks noChangeArrowheads="1"/>
          </p:cNvSpPr>
          <p:nvPr/>
        </p:nvSpPr>
        <p:spPr bwMode="auto">
          <a:xfrm>
            <a:off x="620689" y="5673080"/>
            <a:ext cx="5608209" cy="321068"/>
          </a:xfrm>
          <a:prstGeom prst="rect">
            <a:avLst/>
          </a:prstGeom>
          <a:noFill/>
          <a:ln w="9525">
            <a:noFill/>
            <a:miter lim="800000"/>
            <a:headEnd/>
            <a:tailEnd/>
          </a:ln>
        </p:spPr>
        <p:txBody>
          <a:bodyPr wrap="square" lIns="90000" tIns="46800" rIns="90000" bIns="46800">
            <a:noAutofit/>
          </a:bodyPr>
          <a:lstStyle/>
          <a:p>
            <a:pPr eaLnBrk="1" hangingPunct="1">
              <a:spcBef>
                <a:spcPts val="1200"/>
              </a:spcBef>
              <a:buClr>
                <a:schemeClr val="tx1"/>
              </a:buClr>
            </a:pPr>
            <a:r>
              <a:rPr lang="ja-JP" altLang="en-US" sz="1200" dirty="0">
                <a:solidFill>
                  <a:srgbClr val="FF0000"/>
                </a:solidFill>
                <a:latin typeface="+mj-ea"/>
                <a:ea typeface="+mj-ea"/>
              </a:rPr>
              <a:t>評価ルールをしっかり理解していないと、誤った評価をすることがあります。評価ルールはしっかり覚えましょう。</a:t>
            </a:r>
          </a:p>
        </p:txBody>
      </p:sp>
      <p:sp>
        <p:nvSpPr>
          <p:cNvPr id="23" name="Rectangle 20"/>
          <p:cNvSpPr>
            <a:spLocks noChangeArrowheads="1"/>
          </p:cNvSpPr>
          <p:nvPr/>
        </p:nvSpPr>
        <p:spPr bwMode="auto">
          <a:xfrm>
            <a:off x="620689" y="6177136"/>
            <a:ext cx="5605024" cy="427813"/>
          </a:xfrm>
          <a:prstGeom prst="rect">
            <a:avLst/>
          </a:prstGeom>
          <a:noFill/>
          <a:ln w="9525">
            <a:noFill/>
            <a:miter lim="800000"/>
            <a:headEnd/>
            <a:tailEnd/>
          </a:ln>
        </p:spPr>
        <p:txBody>
          <a:bodyPr wrap="square" lIns="90000" tIns="46800" rIns="90000" bIns="46800">
            <a:noAutofit/>
          </a:bodyPr>
          <a:lstStyle/>
          <a:p>
            <a:pPr eaLnBrk="1" hangingPunct="1">
              <a:spcBef>
                <a:spcPts val="1200"/>
              </a:spcBef>
              <a:buClr>
                <a:schemeClr val="tx1"/>
              </a:buClr>
            </a:pPr>
            <a:r>
              <a:rPr lang="ja-JP" altLang="en-US" sz="1200" dirty="0">
                <a:solidFill>
                  <a:srgbClr val="FF0000"/>
                </a:solidFill>
                <a:latin typeface="+mj-ea"/>
                <a:ea typeface="+mj-ea"/>
              </a:rPr>
              <a:t>日常から部下の行動を観察して、成果を出したこと・指導したことはメモしておくとよいでしょう。</a:t>
            </a:r>
          </a:p>
        </p:txBody>
      </p:sp>
      <p:sp>
        <p:nvSpPr>
          <p:cNvPr id="24" name="Rectangle 20"/>
          <p:cNvSpPr>
            <a:spLocks noChangeArrowheads="1"/>
          </p:cNvSpPr>
          <p:nvPr/>
        </p:nvSpPr>
        <p:spPr bwMode="auto">
          <a:xfrm>
            <a:off x="620689" y="6708171"/>
            <a:ext cx="5608209" cy="338089"/>
          </a:xfrm>
          <a:prstGeom prst="rect">
            <a:avLst/>
          </a:prstGeom>
          <a:noFill/>
          <a:ln w="9525">
            <a:noFill/>
            <a:miter lim="800000"/>
            <a:headEnd/>
            <a:tailEnd/>
          </a:ln>
        </p:spPr>
        <p:txBody>
          <a:bodyPr wrap="square" lIns="90000" tIns="46800" rIns="90000" bIns="46800">
            <a:noAutofit/>
          </a:bodyPr>
          <a:lstStyle/>
          <a:p>
            <a:pPr>
              <a:spcBef>
                <a:spcPts val="1200"/>
              </a:spcBef>
              <a:buClr>
                <a:schemeClr val="tx1"/>
              </a:buClr>
            </a:pPr>
            <a:r>
              <a:rPr lang="ja-JP" altLang="en-US" sz="1200" dirty="0">
                <a:solidFill>
                  <a:srgbClr val="FF0000"/>
                </a:solidFill>
                <a:latin typeface="+mj-ea"/>
                <a:ea typeface="+mj-ea"/>
              </a:rPr>
              <a:t>グループ討議をすると、自分の甘辛が補正されていきます。特に新評価スタート時には、部門内での評価者でのすり合わせを是非実施してください。</a:t>
            </a:r>
          </a:p>
        </p:txBody>
      </p:sp>
      <p:sp>
        <p:nvSpPr>
          <p:cNvPr id="25" name="Rectangle 20"/>
          <p:cNvSpPr>
            <a:spLocks noChangeArrowheads="1"/>
          </p:cNvSpPr>
          <p:nvPr/>
        </p:nvSpPr>
        <p:spPr bwMode="auto">
          <a:xfrm>
            <a:off x="620689" y="7265752"/>
            <a:ext cx="5616600" cy="490795"/>
          </a:xfrm>
          <a:prstGeom prst="rect">
            <a:avLst/>
          </a:prstGeom>
          <a:noFill/>
          <a:ln w="9525">
            <a:noFill/>
            <a:miter lim="800000"/>
            <a:headEnd/>
            <a:tailEnd/>
          </a:ln>
        </p:spPr>
        <p:txBody>
          <a:bodyPr wrap="square" lIns="90000" tIns="46800" rIns="90000" bIns="46800">
            <a:noAutofit/>
          </a:bodyPr>
          <a:lstStyle/>
          <a:p>
            <a:pPr>
              <a:spcBef>
                <a:spcPts val="1200"/>
              </a:spcBef>
              <a:buClr>
                <a:schemeClr val="tx1"/>
              </a:buClr>
            </a:pPr>
            <a:r>
              <a:rPr lang="ja-JP" altLang="en-US" sz="1200" dirty="0">
                <a:solidFill>
                  <a:srgbClr val="FF0000"/>
                </a:solidFill>
                <a:latin typeface="+mj-ea"/>
                <a:ea typeface="+mj-ea"/>
              </a:rPr>
              <a:t>同様に、周囲から自分の知らない情報が入ることがあります。情報収集のため、評価の精度向上のためにも、すり合わせは有効です。</a:t>
            </a:r>
          </a:p>
        </p:txBody>
      </p:sp>
    </p:spTree>
    <p:extLst>
      <p:ext uri="{BB962C8B-B14F-4D97-AF65-F5344CB8AC3E}">
        <p14:creationId xmlns:p14="http://schemas.microsoft.com/office/powerpoint/2010/main" val="14293610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346098"/>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フィードバック面談の重要性①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981075" y="704528"/>
            <a:ext cx="5534143" cy="461665"/>
          </a:xfrm>
          <a:prstGeom prst="rect">
            <a:avLst/>
          </a:prstGeom>
          <a:noFill/>
        </p:spPr>
        <p:txBody>
          <a:bodyPr wrap="square" rtlCol="0">
            <a:spAutoFit/>
          </a:bodyPr>
          <a:lstStyle/>
          <a:p>
            <a:pPr eaLnBrk="1" hangingPunct="1"/>
            <a:r>
              <a:rPr lang="ja-JP" altLang="en-US" sz="1200" dirty="0"/>
              <a:t>フィードバック面談の方法を学びます。特に、フィードバック面談を人材育成につなげる方法や、部下評価と一次評価が異なった場合の対応方法について学びます。</a:t>
            </a:r>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714463"/>
            <a:ext cx="592472" cy="592472"/>
          </a:xfrm>
          <a:prstGeom prst="rect">
            <a:avLst/>
          </a:prstGeom>
        </p:spPr>
      </p:pic>
      <p:grpSp>
        <p:nvGrpSpPr>
          <p:cNvPr id="34" name="グループ化 33"/>
          <p:cNvGrpSpPr/>
          <p:nvPr/>
        </p:nvGrpSpPr>
        <p:grpSpPr>
          <a:xfrm>
            <a:off x="260648" y="3518068"/>
            <a:ext cx="5400600" cy="344488"/>
            <a:chOff x="188640" y="2658743"/>
            <a:chExt cx="6346484" cy="344488"/>
          </a:xfrm>
        </p:grpSpPr>
        <p:sp>
          <p:nvSpPr>
            <p:cNvPr id="48" name="正方形/長方形 47"/>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Rectangle 2"/>
            <p:cNvSpPr txBox="1">
              <a:spLocks noChangeArrowheads="1"/>
            </p:cNvSpPr>
            <p:nvPr/>
          </p:nvSpPr>
          <p:spPr>
            <a:xfrm>
              <a:off x="188640" y="2658743"/>
              <a:ext cx="355403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フィードバック面談のゴール</a:t>
              </a:r>
            </a:p>
          </p:txBody>
        </p:sp>
      </p:grpSp>
      <p:sp>
        <p:nvSpPr>
          <p:cNvPr id="50" name="テキスト ボックス 49"/>
          <p:cNvSpPr txBox="1"/>
          <p:nvPr/>
        </p:nvSpPr>
        <p:spPr>
          <a:xfrm>
            <a:off x="332656" y="3862556"/>
            <a:ext cx="6375664" cy="461665"/>
          </a:xfrm>
          <a:prstGeom prst="rect">
            <a:avLst/>
          </a:prstGeom>
          <a:noFill/>
        </p:spPr>
        <p:txBody>
          <a:bodyPr wrap="square" rtlCol="0">
            <a:spAutoFit/>
          </a:bodyPr>
          <a:lstStyle/>
          <a:p>
            <a:pPr indent="84138" eaLnBrk="1" hangingPunct="1">
              <a:spcBef>
                <a:spcPts val="600"/>
              </a:spcBef>
            </a:pPr>
            <a:r>
              <a:rPr lang="ja-JP" altLang="en-US" sz="1200" dirty="0"/>
              <a:t>フィードバック面談には、下記の</a:t>
            </a:r>
            <a:r>
              <a:rPr lang="en-US" altLang="ja-JP" sz="1200" dirty="0"/>
              <a:t>3</a:t>
            </a:r>
            <a:r>
              <a:rPr lang="ja-JP" altLang="en-US" sz="1200" dirty="0" err="1"/>
              <a:t>つの</a:t>
            </a:r>
            <a:r>
              <a:rPr lang="ja-JP" altLang="en-US" sz="1200" dirty="0"/>
              <a:t>ゴールがあります。これらを意識して、フィードバック面談を行ってください。</a:t>
            </a:r>
          </a:p>
        </p:txBody>
      </p:sp>
      <p:sp>
        <p:nvSpPr>
          <p:cNvPr id="51" name="テキスト ボックス 50"/>
          <p:cNvSpPr txBox="1"/>
          <p:nvPr/>
        </p:nvSpPr>
        <p:spPr>
          <a:xfrm>
            <a:off x="476491" y="4459400"/>
            <a:ext cx="6038727" cy="930876"/>
          </a:xfrm>
          <a:prstGeom prst="rect">
            <a:avLst/>
          </a:prstGeom>
          <a:solidFill>
            <a:schemeClr val="accent1">
              <a:lumMod val="20000"/>
              <a:lumOff val="80000"/>
            </a:schemeClr>
          </a:solidFill>
        </p:spPr>
        <p:txBody>
          <a:bodyPr wrap="square" rtlCol="0" anchor="ctr">
            <a:noAutofit/>
          </a:bodyPr>
          <a:lstStyle/>
          <a:p>
            <a:pPr indent="84138" eaLnBrk="1" hangingPunct="1">
              <a:spcBef>
                <a:spcPts val="400"/>
              </a:spcBef>
            </a:pPr>
            <a:r>
              <a:rPr lang="ja-JP" altLang="en-US" sz="1200" dirty="0"/>
              <a:t>①部下に評価結果を伝え、評価結果に納得してもらう</a:t>
            </a:r>
            <a:endParaRPr lang="en-US" altLang="ja-JP" sz="1200" dirty="0"/>
          </a:p>
          <a:p>
            <a:pPr marL="84138" eaLnBrk="1" hangingPunct="1">
              <a:spcBef>
                <a:spcPts val="400"/>
              </a:spcBef>
            </a:pPr>
            <a:r>
              <a:rPr lang="ja-JP" altLang="en-US" sz="1200" dirty="0"/>
              <a:t>部下が納得できるよう、各項目の評価根拠について論理的（言語や数値）に説明できることが大切です。</a:t>
            </a:r>
            <a:r>
              <a:rPr lang="ja-JP" altLang="en-US" sz="1200" dirty="0">
                <a:solidFill>
                  <a:srgbClr val="FF0000"/>
                </a:solidFill>
              </a:rPr>
              <a:t>日常の業務の進捗管理や部下指導が丁寧にできていれば、評価結果の納得性は高まるでしょう。</a:t>
            </a:r>
          </a:p>
        </p:txBody>
      </p:sp>
      <p:sp>
        <p:nvSpPr>
          <p:cNvPr id="52" name="テキスト ボックス 51"/>
          <p:cNvSpPr txBox="1"/>
          <p:nvPr/>
        </p:nvSpPr>
        <p:spPr>
          <a:xfrm>
            <a:off x="476491" y="5572949"/>
            <a:ext cx="6038727" cy="772480"/>
          </a:xfrm>
          <a:prstGeom prst="rect">
            <a:avLst/>
          </a:prstGeom>
          <a:solidFill>
            <a:schemeClr val="accent1">
              <a:lumMod val="20000"/>
              <a:lumOff val="80000"/>
            </a:schemeClr>
          </a:solidFill>
        </p:spPr>
        <p:txBody>
          <a:bodyPr wrap="square" rtlCol="0" anchor="ctr">
            <a:noAutofit/>
          </a:bodyPr>
          <a:lstStyle/>
          <a:p>
            <a:pPr indent="84138" eaLnBrk="1" hangingPunct="1">
              <a:spcBef>
                <a:spcPts val="400"/>
              </a:spcBef>
            </a:pPr>
            <a:r>
              <a:rPr lang="ja-JP" altLang="en-US" sz="1200" dirty="0"/>
              <a:t>②部下に自身の課題に気づいてもらう</a:t>
            </a:r>
            <a:endParaRPr lang="en-US" altLang="ja-JP" sz="1200" dirty="0"/>
          </a:p>
          <a:p>
            <a:pPr marL="84138" eaLnBrk="1" hangingPunct="1">
              <a:spcBef>
                <a:spcPts val="400"/>
              </a:spcBef>
            </a:pPr>
            <a:r>
              <a:rPr lang="ja-JP" altLang="en-US" sz="1200" dirty="0"/>
              <a:t>自分の課題に気づいてもらうことを「自己認識」といいます。</a:t>
            </a:r>
            <a:r>
              <a:rPr lang="ja-JP" altLang="en-US" sz="1200" dirty="0">
                <a:solidFill>
                  <a:srgbClr val="FF0000"/>
                </a:solidFill>
              </a:rPr>
              <a:t>客観的な事実に基づいて、できていない自分に気づいてもらうことが大切です。</a:t>
            </a:r>
          </a:p>
        </p:txBody>
      </p:sp>
      <p:sp>
        <p:nvSpPr>
          <p:cNvPr id="53" name="テキスト ボックス 52"/>
          <p:cNvSpPr txBox="1"/>
          <p:nvPr/>
        </p:nvSpPr>
        <p:spPr>
          <a:xfrm>
            <a:off x="476491" y="6542404"/>
            <a:ext cx="6038727" cy="930876"/>
          </a:xfrm>
          <a:prstGeom prst="rect">
            <a:avLst/>
          </a:prstGeom>
          <a:solidFill>
            <a:schemeClr val="accent1">
              <a:lumMod val="20000"/>
              <a:lumOff val="80000"/>
            </a:schemeClr>
          </a:solidFill>
        </p:spPr>
        <p:txBody>
          <a:bodyPr wrap="square" rtlCol="0" anchor="ctr">
            <a:noAutofit/>
          </a:bodyPr>
          <a:lstStyle/>
          <a:p>
            <a:pPr indent="84138" eaLnBrk="1" hangingPunct="1">
              <a:spcBef>
                <a:spcPts val="400"/>
              </a:spcBef>
            </a:pPr>
            <a:r>
              <a:rPr lang="ja-JP" altLang="en-US" sz="1200" dirty="0"/>
              <a:t>③翌期の仕事の役割を認識してもらい、成長課題を共有する</a:t>
            </a:r>
            <a:endParaRPr lang="en-US" altLang="ja-JP" sz="1200" dirty="0"/>
          </a:p>
          <a:p>
            <a:pPr marL="84138" eaLnBrk="1" hangingPunct="1">
              <a:spcBef>
                <a:spcPts val="400"/>
              </a:spcBef>
            </a:pPr>
            <a:r>
              <a:rPr lang="ja-JP" altLang="en-US" sz="1200" dirty="0"/>
              <a:t>できていなかったことを部下に認識させた上で、</a:t>
            </a:r>
            <a:r>
              <a:rPr lang="ja-JP" altLang="en-US" sz="1200" dirty="0">
                <a:solidFill>
                  <a:srgbClr val="FF0000"/>
                </a:solidFill>
              </a:rPr>
              <a:t>翌期の仕事の役割を認識し、成長課題を共有することが最終ゴールになります。</a:t>
            </a:r>
            <a:r>
              <a:rPr lang="ja-JP" altLang="en-US" sz="1200" dirty="0"/>
              <a:t>具体的な行動まで落とし込めれば、部下も実行しやすいでしょう。</a:t>
            </a:r>
          </a:p>
        </p:txBody>
      </p:sp>
      <p:grpSp>
        <p:nvGrpSpPr>
          <p:cNvPr id="27" name="グループ化 26"/>
          <p:cNvGrpSpPr/>
          <p:nvPr/>
        </p:nvGrpSpPr>
        <p:grpSpPr>
          <a:xfrm>
            <a:off x="332656" y="1424608"/>
            <a:ext cx="5400600" cy="344488"/>
            <a:chOff x="188640" y="2658743"/>
            <a:chExt cx="6346484" cy="344488"/>
          </a:xfrm>
        </p:grpSpPr>
        <p:sp>
          <p:nvSpPr>
            <p:cNvPr id="29" name="正方形/長方形 28"/>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Rectangle 2"/>
            <p:cNvSpPr txBox="1">
              <a:spLocks noChangeArrowheads="1"/>
            </p:cNvSpPr>
            <p:nvPr/>
          </p:nvSpPr>
          <p:spPr>
            <a:xfrm>
              <a:off x="188640" y="2658743"/>
              <a:ext cx="2792453"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フィードバック面談とは</a:t>
              </a:r>
            </a:p>
          </p:txBody>
        </p:sp>
      </p:grpSp>
      <p:sp>
        <p:nvSpPr>
          <p:cNvPr id="35" name="角丸四角形 34"/>
          <p:cNvSpPr/>
          <p:nvPr/>
        </p:nvSpPr>
        <p:spPr>
          <a:xfrm>
            <a:off x="332656" y="1980975"/>
            <a:ext cx="1563033" cy="1080042"/>
          </a:xfrm>
          <a:prstGeom prst="roundRect">
            <a:avLst>
              <a:gd name="adj" fmla="val 5907"/>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6000" rtlCol="0" anchor="b"/>
          <a:lstStyle/>
          <a:p>
            <a:pPr algn="ctr">
              <a:spcBef>
                <a:spcPts val="600"/>
              </a:spcBef>
            </a:pPr>
            <a:r>
              <a:rPr kumimoji="1" lang="ja-JP" altLang="en-US" sz="1100" dirty="0">
                <a:solidFill>
                  <a:schemeClr val="tx1"/>
                </a:solidFill>
              </a:rPr>
              <a:t>フィードバック面談</a:t>
            </a:r>
          </a:p>
        </p:txBody>
      </p:sp>
      <p:sp>
        <p:nvSpPr>
          <p:cNvPr id="36" name="テキスト ボックス 35"/>
          <p:cNvSpPr txBox="1"/>
          <p:nvPr/>
        </p:nvSpPr>
        <p:spPr>
          <a:xfrm>
            <a:off x="2019562" y="1896788"/>
            <a:ext cx="4495656" cy="1200329"/>
          </a:xfrm>
          <a:prstGeom prst="rect">
            <a:avLst/>
          </a:prstGeom>
          <a:noFill/>
        </p:spPr>
        <p:txBody>
          <a:bodyPr wrap="square" rtlCol="0">
            <a:spAutoFit/>
          </a:bodyPr>
          <a:lstStyle/>
          <a:p>
            <a:pPr eaLnBrk="1" hangingPunct="1"/>
            <a:r>
              <a:rPr lang="ja-JP" altLang="en-US" sz="1200" dirty="0"/>
              <a:t>フィードバック面談にて、</a:t>
            </a:r>
            <a:endParaRPr lang="en-US" altLang="ja-JP" sz="1200" dirty="0"/>
          </a:p>
          <a:p>
            <a:pPr marL="180975" indent="-180975" eaLnBrk="1" hangingPunct="1"/>
            <a:r>
              <a:rPr lang="ja-JP" altLang="en-US" sz="1200" dirty="0"/>
              <a:t>①業績評価などで、部下の期待役割の達成度合いをフィードバックします。また、翌期の期待役割を共有します。</a:t>
            </a:r>
            <a:endParaRPr lang="en-US" altLang="ja-JP" sz="1200" dirty="0"/>
          </a:p>
          <a:p>
            <a:pPr marL="180975" indent="-180975" eaLnBrk="1" hangingPunct="1"/>
            <a:r>
              <a:rPr lang="ja-JP" altLang="en-US" sz="1200" dirty="0"/>
              <a:t>②行動評価などで、部下の成長課題の達成度合いをフィードバックします。 また、翌期の成長課題を共有します。</a:t>
            </a:r>
            <a:endParaRPr lang="en-US" altLang="ja-JP" sz="1200" dirty="0"/>
          </a:p>
          <a:p>
            <a:pPr marL="180975" indent="-180975" eaLnBrk="1" hangingPunct="1"/>
            <a:r>
              <a:rPr lang="ja-JP" altLang="en-US" sz="1200" dirty="0"/>
              <a:t>ここでは、その具体的な進め方を理解します。</a:t>
            </a:r>
            <a:endParaRPr lang="en-US" altLang="ja-JP" sz="1200" dirty="0"/>
          </a:p>
        </p:txBody>
      </p:sp>
      <p:pic>
        <p:nvPicPr>
          <p:cNvPr id="37" name="図 36"/>
          <p:cNvPicPr>
            <a:picLocks noChangeAspect="1"/>
          </p:cNvPicPr>
          <p:nvPr/>
        </p:nvPicPr>
        <p:blipFill>
          <a:blip r:embed="rId4"/>
          <a:stretch>
            <a:fillRect/>
          </a:stretch>
        </p:blipFill>
        <p:spPr>
          <a:xfrm>
            <a:off x="628892" y="1928747"/>
            <a:ext cx="1152000" cy="1152045"/>
          </a:xfrm>
          <a:prstGeom prst="rect">
            <a:avLst/>
          </a:prstGeom>
        </p:spPr>
      </p:pic>
    </p:spTree>
    <p:extLst>
      <p:ext uri="{BB962C8B-B14F-4D97-AF65-F5344CB8AC3E}">
        <p14:creationId xmlns:p14="http://schemas.microsoft.com/office/powerpoint/2010/main" val="666970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4"/>
            <a:ext cx="6858000" cy="340150"/>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フィードバック面談の重要性②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8" name="グループ化 17"/>
          <p:cNvGrpSpPr/>
          <p:nvPr/>
        </p:nvGrpSpPr>
        <p:grpSpPr>
          <a:xfrm>
            <a:off x="260648" y="776536"/>
            <a:ext cx="5400600" cy="344488"/>
            <a:chOff x="188640" y="2658743"/>
            <a:chExt cx="6346484" cy="344488"/>
          </a:xfrm>
        </p:grpSpPr>
        <p:sp>
          <p:nvSpPr>
            <p:cNvPr id="20" name="正方形/長方形 1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
            <p:cNvSpPr txBox="1">
              <a:spLocks noChangeArrowheads="1"/>
            </p:cNvSpPr>
            <p:nvPr/>
          </p:nvSpPr>
          <p:spPr>
            <a:xfrm>
              <a:off x="188640" y="2658743"/>
              <a:ext cx="482332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フィードバック面談を人材育成につなげるために</a:t>
              </a:r>
            </a:p>
          </p:txBody>
        </p:sp>
      </p:grpSp>
      <p:sp>
        <p:nvSpPr>
          <p:cNvPr id="26" name="テキスト ボックス 25"/>
          <p:cNvSpPr txBox="1"/>
          <p:nvPr/>
        </p:nvSpPr>
        <p:spPr>
          <a:xfrm>
            <a:off x="293696" y="1113056"/>
            <a:ext cx="6375664" cy="461665"/>
          </a:xfrm>
          <a:prstGeom prst="rect">
            <a:avLst/>
          </a:prstGeom>
          <a:noFill/>
        </p:spPr>
        <p:txBody>
          <a:bodyPr wrap="square" rtlCol="0">
            <a:spAutoFit/>
          </a:bodyPr>
          <a:lstStyle/>
          <a:p>
            <a:pPr indent="84138" eaLnBrk="1" hangingPunct="1">
              <a:spcBef>
                <a:spcPts val="600"/>
              </a:spcBef>
            </a:pPr>
            <a:r>
              <a:rPr lang="ja-JP" altLang="en-US" sz="1200" dirty="0"/>
              <a:t>フィードバック面談は、単に</a:t>
            </a:r>
            <a:r>
              <a:rPr lang="ja-JP" altLang="en-US" sz="1200" dirty="0">
                <a:solidFill>
                  <a:srgbClr val="FF0000"/>
                </a:solidFill>
              </a:rPr>
              <a:t>評価結果をフィードバックするだけではなく、人材育成につなげることが大切です。</a:t>
            </a:r>
            <a:r>
              <a:rPr lang="ja-JP" altLang="en-US" sz="1200" dirty="0"/>
              <a:t>フィードバック面談を人材育成につなげるためには、下記の視点が必要です。</a:t>
            </a:r>
          </a:p>
        </p:txBody>
      </p:sp>
      <p:sp>
        <p:nvSpPr>
          <p:cNvPr id="28" name="角丸四角形 27"/>
          <p:cNvSpPr/>
          <p:nvPr/>
        </p:nvSpPr>
        <p:spPr>
          <a:xfrm>
            <a:off x="329284" y="1709900"/>
            <a:ext cx="6195342" cy="3675148"/>
          </a:xfrm>
          <a:prstGeom prst="roundRect">
            <a:avLst>
              <a:gd name="adj" fmla="val 5105"/>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84138" eaLnBrk="1" hangingPunct="1">
              <a:spcBef>
                <a:spcPts val="400"/>
              </a:spcBef>
            </a:pPr>
            <a:endParaRPr lang="ja-JP" altLang="en-US" sz="1100" dirty="0">
              <a:solidFill>
                <a:schemeClr val="tx1"/>
              </a:solidFill>
            </a:endParaRP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4798" y="6509502"/>
            <a:ext cx="1800000" cy="1382204"/>
          </a:xfrm>
          <a:prstGeom prst="rect">
            <a:avLst/>
          </a:prstGeom>
        </p:spPr>
      </p:pic>
      <p:sp>
        <p:nvSpPr>
          <p:cNvPr id="21" name="角丸四角形 20"/>
          <p:cNvSpPr/>
          <p:nvPr/>
        </p:nvSpPr>
        <p:spPr>
          <a:xfrm>
            <a:off x="329283" y="1791106"/>
            <a:ext cx="6195342" cy="2801855"/>
          </a:xfrm>
          <a:prstGeom prst="roundRect">
            <a:avLst>
              <a:gd name="adj" fmla="val 510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84138" eaLnBrk="1" hangingPunct="1">
              <a:spcBef>
                <a:spcPts val="600"/>
              </a:spcBef>
            </a:pPr>
            <a:r>
              <a:rPr lang="en-US" altLang="ja-JP" sz="1200" dirty="0">
                <a:solidFill>
                  <a:schemeClr val="tx1"/>
                </a:solidFill>
                <a:latin typeface="+mj-ea"/>
                <a:ea typeface="+mj-ea"/>
              </a:rPr>
              <a:t>【</a:t>
            </a:r>
            <a:r>
              <a:rPr lang="ja-JP" altLang="en-US" sz="1200" dirty="0">
                <a:solidFill>
                  <a:schemeClr val="tx1"/>
                </a:solidFill>
                <a:latin typeface="+mj-ea"/>
                <a:ea typeface="+mj-ea"/>
              </a:rPr>
              <a:t>フィードバック面談を人材育成につなげるために</a:t>
            </a:r>
            <a:r>
              <a:rPr lang="en-US" altLang="ja-JP" sz="1200" dirty="0">
                <a:solidFill>
                  <a:schemeClr val="tx1"/>
                </a:solidFill>
                <a:latin typeface="+mj-ea"/>
                <a:ea typeface="+mj-ea"/>
              </a:rPr>
              <a:t>】</a:t>
            </a:r>
          </a:p>
          <a:p>
            <a:pPr marL="312737" indent="-228600" eaLnBrk="1" hangingPunct="1">
              <a:spcBef>
                <a:spcPts val="1200"/>
              </a:spcBef>
              <a:buFont typeface="+mj-ea"/>
              <a:buAutoNum type="circleNumDbPlain"/>
            </a:pPr>
            <a:r>
              <a:rPr lang="ja-JP" altLang="en-US" sz="1200" dirty="0">
                <a:solidFill>
                  <a:schemeClr val="tx1"/>
                </a:solidFill>
                <a:latin typeface="+mj-ea"/>
                <a:ea typeface="+mj-ea"/>
              </a:rPr>
              <a:t>社会人における成長の根源は、</a:t>
            </a:r>
            <a:r>
              <a:rPr lang="ja-JP" altLang="en-US" sz="1200" dirty="0">
                <a:solidFill>
                  <a:srgbClr val="FF0000"/>
                </a:solidFill>
                <a:latin typeface="+mj-ea"/>
                <a:ea typeface="+mj-ea"/>
              </a:rPr>
              <a:t>「自己認識」です。自分でできていないことや自分がやりたいことを、部下が認識することがスタートです。</a:t>
            </a:r>
          </a:p>
          <a:p>
            <a:pPr marL="312737" indent="-228600" eaLnBrk="1" hangingPunct="1">
              <a:spcBef>
                <a:spcPts val="1200"/>
              </a:spcBef>
              <a:buFont typeface="+mj-ea"/>
              <a:buAutoNum type="circleNumDbPlain"/>
            </a:pPr>
            <a:r>
              <a:rPr lang="ja-JP" altLang="en-US" sz="1200" dirty="0">
                <a:solidFill>
                  <a:schemeClr val="tx1"/>
                </a:solidFill>
                <a:latin typeface="+mj-ea"/>
                <a:ea typeface="+mj-ea"/>
              </a:rPr>
              <a:t>部下に感情的に欠点を指摘したり、叱ったりすると、</a:t>
            </a:r>
            <a:r>
              <a:rPr lang="ja-JP" altLang="en-US" sz="1200" dirty="0">
                <a:solidFill>
                  <a:srgbClr val="FF0000"/>
                </a:solidFill>
                <a:latin typeface="+mj-ea"/>
                <a:ea typeface="+mj-ea"/>
              </a:rPr>
              <a:t>部下は自分を守るために自己防衛本能を働かせる</a:t>
            </a:r>
            <a:r>
              <a:rPr lang="ja-JP" altLang="en-US" sz="1200" dirty="0">
                <a:solidFill>
                  <a:schemeClr val="tx1"/>
                </a:solidFill>
                <a:latin typeface="+mj-ea"/>
                <a:ea typeface="+mj-ea"/>
              </a:rPr>
              <a:t>ので「自己認識」はできなくなります。</a:t>
            </a:r>
          </a:p>
          <a:p>
            <a:pPr marL="312737" indent="-228600" eaLnBrk="1" hangingPunct="1">
              <a:spcBef>
                <a:spcPts val="1200"/>
              </a:spcBef>
              <a:buFont typeface="+mj-ea"/>
              <a:buAutoNum type="circleNumDbPlain"/>
            </a:pPr>
            <a:r>
              <a:rPr lang="ja-JP" altLang="en-US" sz="1200" dirty="0">
                <a:solidFill>
                  <a:schemeClr val="tx1"/>
                </a:solidFill>
                <a:latin typeface="+mj-ea"/>
                <a:ea typeface="+mj-ea"/>
              </a:rPr>
              <a:t>フィードバックにおいて、「自己認識」を促すためには、期初に設定した目標・行動について、</a:t>
            </a:r>
            <a:r>
              <a:rPr lang="ja-JP" altLang="en-US" sz="1200" dirty="0">
                <a:solidFill>
                  <a:srgbClr val="FF0000"/>
                </a:solidFill>
                <a:latin typeface="+mj-ea"/>
                <a:ea typeface="+mj-ea"/>
              </a:rPr>
              <a:t>部下と出来たこと・出来ていないことを共有することが大切です。</a:t>
            </a:r>
          </a:p>
        </p:txBody>
      </p:sp>
      <p:pic>
        <p:nvPicPr>
          <p:cNvPr id="27" name="図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15948" y="3782111"/>
            <a:ext cx="1706853" cy="1098881"/>
          </a:xfrm>
          <a:prstGeom prst="rect">
            <a:avLst/>
          </a:prstGeom>
        </p:spPr>
      </p:pic>
      <p:sp>
        <p:nvSpPr>
          <p:cNvPr id="29" name="角丸四角形 28"/>
          <p:cNvSpPr/>
          <p:nvPr/>
        </p:nvSpPr>
        <p:spPr>
          <a:xfrm>
            <a:off x="332656" y="3656856"/>
            <a:ext cx="4299860" cy="1440522"/>
          </a:xfrm>
          <a:prstGeom prst="roundRect">
            <a:avLst>
              <a:gd name="adj" fmla="val 510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12737" indent="-228600" eaLnBrk="1" hangingPunct="1">
              <a:spcBef>
                <a:spcPts val="1200"/>
              </a:spcBef>
              <a:buFont typeface="+mj-ea"/>
              <a:buAutoNum type="circleNumDbPlain" startAt="4"/>
            </a:pPr>
            <a:r>
              <a:rPr lang="ja-JP" altLang="en-US" sz="1200" dirty="0">
                <a:solidFill>
                  <a:schemeClr val="tx1"/>
                </a:solidFill>
                <a:latin typeface="+mj-ea"/>
              </a:rPr>
              <a:t>人は一般的に、</a:t>
            </a:r>
            <a:r>
              <a:rPr lang="ja-JP" altLang="en-US" sz="1200" dirty="0">
                <a:solidFill>
                  <a:srgbClr val="FF0000"/>
                </a:solidFill>
                <a:latin typeface="+mj-ea"/>
              </a:rPr>
              <a:t>周囲の評価より</a:t>
            </a:r>
            <a:r>
              <a:rPr lang="en-US" altLang="ja-JP" sz="1200" dirty="0">
                <a:solidFill>
                  <a:srgbClr val="FF0000"/>
                </a:solidFill>
                <a:latin typeface="+mj-ea"/>
              </a:rPr>
              <a:t>40</a:t>
            </a:r>
            <a:r>
              <a:rPr lang="ja-JP" altLang="en-US" sz="1200" dirty="0">
                <a:solidFill>
                  <a:srgbClr val="FF0000"/>
                </a:solidFill>
                <a:latin typeface="+mj-ea"/>
              </a:rPr>
              <a:t>％ほど高く自己評価していると言われています。</a:t>
            </a:r>
            <a:r>
              <a:rPr lang="ja-JP" altLang="en-US" sz="1200" dirty="0">
                <a:solidFill>
                  <a:schemeClr val="tx1"/>
                </a:solidFill>
                <a:latin typeface="+mj-ea"/>
              </a:rPr>
              <a:t>従って、自分ができていると思っていることも、上司の目から見て、できていないことに関しては、じっくり伝えることが必要です。</a:t>
            </a:r>
          </a:p>
          <a:p>
            <a:pPr marL="312737" indent="-228600" eaLnBrk="1" hangingPunct="1">
              <a:spcBef>
                <a:spcPts val="1200"/>
              </a:spcBef>
              <a:buFont typeface="+mj-ea"/>
              <a:buAutoNum type="circleNumDbPlain" startAt="4"/>
            </a:pPr>
            <a:r>
              <a:rPr lang="ja-JP" altLang="en-US" sz="1200" dirty="0">
                <a:solidFill>
                  <a:schemeClr val="tx1"/>
                </a:solidFill>
                <a:latin typeface="+mj-ea"/>
              </a:rPr>
              <a:t>自分ができていないことを、しっかり「自己認識」してもらって、</a:t>
            </a:r>
            <a:r>
              <a:rPr lang="ja-JP" altLang="en-US" sz="1200" dirty="0">
                <a:solidFill>
                  <a:srgbClr val="FF0000"/>
                </a:solidFill>
                <a:latin typeface="+mj-ea"/>
              </a:rPr>
              <a:t>翌期に向けての役割・成長課題を共有する</a:t>
            </a:r>
            <a:r>
              <a:rPr lang="ja-JP" altLang="en-US" sz="1200" dirty="0">
                <a:solidFill>
                  <a:schemeClr val="tx1"/>
                </a:solidFill>
                <a:latin typeface="+mj-ea"/>
              </a:rPr>
              <a:t>ことが、フィードバック面談のゴールになります。</a:t>
            </a:r>
            <a:endParaRPr lang="ja-JP" altLang="en-US" sz="1200" dirty="0">
              <a:solidFill>
                <a:srgbClr val="FF0000"/>
              </a:solidFill>
              <a:latin typeface="+mj-ea"/>
              <a:ea typeface="+mj-ea"/>
            </a:endParaRPr>
          </a:p>
        </p:txBody>
      </p:sp>
      <p:sp>
        <p:nvSpPr>
          <p:cNvPr id="2" name="円形吹き出し 1"/>
          <p:cNvSpPr/>
          <p:nvPr/>
        </p:nvSpPr>
        <p:spPr>
          <a:xfrm>
            <a:off x="395618" y="5936323"/>
            <a:ext cx="1830178" cy="821527"/>
          </a:xfrm>
          <a:prstGeom prst="wedgeEllipseCallout">
            <a:avLst>
              <a:gd name="adj1" fmla="val 61663"/>
              <a:gd name="adj2" fmla="val 39204"/>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100" dirty="0">
                <a:solidFill>
                  <a:schemeClr val="tx1"/>
                </a:solidFill>
              </a:rPr>
              <a:t>自分では、○○という成果を出したと思っています</a:t>
            </a:r>
          </a:p>
        </p:txBody>
      </p:sp>
      <p:sp>
        <p:nvSpPr>
          <p:cNvPr id="30" name="円形吹き出し 29"/>
          <p:cNvSpPr/>
          <p:nvPr/>
        </p:nvSpPr>
        <p:spPr>
          <a:xfrm>
            <a:off x="4509056" y="6634757"/>
            <a:ext cx="1830178" cy="821527"/>
          </a:xfrm>
          <a:prstGeom prst="wedgeEllipseCallout">
            <a:avLst>
              <a:gd name="adj1" fmla="val -62616"/>
              <a:gd name="adj2" fmla="val 2692"/>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t"/>
          <a:lstStyle/>
          <a:p>
            <a:pPr algn="ctr"/>
            <a:r>
              <a:rPr kumimoji="1" lang="ja-JP" altLang="en-US" sz="1100" dirty="0">
                <a:solidFill>
                  <a:schemeClr val="tx1"/>
                </a:solidFill>
              </a:rPr>
              <a:t>この仕事に関して期初にどのようなお願いをしたか覚えている？</a:t>
            </a:r>
          </a:p>
        </p:txBody>
      </p:sp>
      <p:sp>
        <p:nvSpPr>
          <p:cNvPr id="14" name="円形吹き出し 13"/>
          <p:cNvSpPr/>
          <p:nvPr/>
        </p:nvSpPr>
        <p:spPr>
          <a:xfrm>
            <a:off x="4509056" y="5687975"/>
            <a:ext cx="1830178" cy="821527"/>
          </a:xfrm>
          <a:prstGeom prst="wedgeEllipseCallout">
            <a:avLst>
              <a:gd name="adj1" fmla="val -62616"/>
              <a:gd name="adj2" fmla="val 51023"/>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t"/>
          <a:lstStyle/>
          <a:p>
            <a:pPr algn="ctr"/>
            <a:r>
              <a:rPr kumimoji="1" lang="ja-JP" altLang="en-US" sz="1100" dirty="0">
                <a:solidFill>
                  <a:schemeClr val="tx1"/>
                </a:solidFill>
              </a:rPr>
              <a:t>そう、成果について</a:t>
            </a:r>
            <a:endParaRPr kumimoji="1" lang="en-US" altLang="ja-JP" sz="1100" dirty="0">
              <a:solidFill>
                <a:schemeClr val="tx1"/>
              </a:solidFill>
            </a:endParaRPr>
          </a:p>
          <a:p>
            <a:pPr algn="ctr"/>
            <a:r>
              <a:rPr lang="ja-JP" altLang="en-US" sz="1100" dirty="0">
                <a:solidFill>
                  <a:schemeClr val="tx1"/>
                </a:solidFill>
              </a:rPr>
              <a:t>もう少し具体的に教えてください</a:t>
            </a:r>
            <a:endParaRPr kumimoji="1" lang="ja-JP" altLang="en-US" sz="1100" dirty="0">
              <a:solidFill>
                <a:schemeClr val="tx1"/>
              </a:solidFill>
            </a:endParaRPr>
          </a:p>
        </p:txBody>
      </p:sp>
      <p:sp>
        <p:nvSpPr>
          <p:cNvPr id="15" name="円形吹き出し 14"/>
          <p:cNvSpPr/>
          <p:nvPr/>
        </p:nvSpPr>
        <p:spPr>
          <a:xfrm>
            <a:off x="4509056" y="7560183"/>
            <a:ext cx="1830178" cy="821527"/>
          </a:xfrm>
          <a:prstGeom prst="wedgeEllipseCallout">
            <a:avLst>
              <a:gd name="adj1" fmla="val -61301"/>
              <a:gd name="adj2" fmla="val -33922"/>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t"/>
          <a:lstStyle/>
          <a:p>
            <a:pPr algn="ctr"/>
            <a:r>
              <a:rPr kumimoji="1" lang="ja-JP" altLang="en-US" sz="1100" dirty="0">
                <a:solidFill>
                  <a:schemeClr val="tx1"/>
                </a:solidFill>
              </a:rPr>
              <a:t>期初の期待値と</a:t>
            </a:r>
            <a:endParaRPr kumimoji="1" lang="en-US" altLang="ja-JP" sz="1100" dirty="0">
              <a:solidFill>
                <a:schemeClr val="tx1"/>
              </a:solidFill>
            </a:endParaRPr>
          </a:p>
          <a:p>
            <a:pPr algn="ctr"/>
            <a:r>
              <a:rPr lang="ja-JP" altLang="en-US" sz="1100" dirty="0">
                <a:solidFill>
                  <a:schemeClr val="tx1"/>
                </a:solidFill>
              </a:rPr>
              <a:t>成果にギャップが生じているのが分かるかな？</a:t>
            </a:r>
            <a:endParaRPr kumimoji="1" lang="ja-JP" altLang="en-US" sz="1100" dirty="0">
              <a:solidFill>
                <a:schemeClr val="tx1"/>
              </a:solidFill>
            </a:endParaRPr>
          </a:p>
        </p:txBody>
      </p:sp>
      <p:sp>
        <p:nvSpPr>
          <p:cNvPr id="17" name="テキスト ボックス 16"/>
          <p:cNvSpPr txBox="1"/>
          <p:nvPr/>
        </p:nvSpPr>
        <p:spPr>
          <a:xfrm>
            <a:off x="348077" y="8698577"/>
            <a:ext cx="6192688" cy="430887"/>
          </a:xfrm>
          <a:prstGeom prst="rect">
            <a:avLst/>
          </a:prstGeom>
          <a:solidFill>
            <a:schemeClr val="tx2">
              <a:lumMod val="20000"/>
              <a:lumOff val="80000"/>
            </a:schemeClr>
          </a:solidFill>
        </p:spPr>
        <p:txBody>
          <a:bodyPr wrap="square" rtlCol="0">
            <a:spAutoFit/>
          </a:bodyPr>
          <a:lstStyle/>
          <a:p>
            <a:pPr eaLnBrk="1" hangingPunct="1">
              <a:spcBef>
                <a:spcPts val="600"/>
              </a:spcBef>
            </a:pPr>
            <a:r>
              <a:rPr lang="ja-JP" altLang="en-US" sz="1100" dirty="0"/>
              <a:t>フィードバック面談は、部下の自己防衛本能が働かないように、ゆっくり質問しながら、じっくり聴くという姿勢が大切です。叱ること・怒ること・厳しく指摘することは、人材育成を進めるうえで逆効果になります。</a:t>
            </a:r>
            <a:endParaRPr lang="ja-JP" altLang="en-US" sz="1100" dirty="0">
              <a:solidFill>
                <a:srgbClr val="FF0000"/>
              </a:solidFill>
            </a:endParaRPr>
          </a:p>
        </p:txBody>
      </p:sp>
    </p:spTree>
    <p:extLst>
      <p:ext uri="{BB962C8B-B14F-4D97-AF65-F5344CB8AC3E}">
        <p14:creationId xmlns:p14="http://schemas.microsoft.com/office/powerpoint/2010/main" val="1386710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4"/>
            <a:ext cx="6858000" cy="320318"/>
          </a:xfrm>
          <a:prstGeom prst="rect">
            <a:avLst/>
          </a:prstGeom>
        </p:spPr>
        <p:txBody>
          <a:bodyPr>
            <a:noAutofit/>
          </a:bodyPr>
          <a:lstStyle/>
          <a:p>
            <a:pPr algn="ctr"/>
            <a:r>
              <a:rPr lang="ja-JP" altLang="en-US" sz="2000" b="1" dirty="0">
                <a:latin typeface="メイリオ" panose="020B0604030504040204" pitchFamily="50" charset="-128"/>
                <a:ea typeface="メイリオ" panose="020B0604030504040204" pitchFamily="50" charset="-128"/>
              </a:rPr>
              <a:t>フィードバック面談の重要性③</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260647" y="704528"/>
            <a:ext cx="5832647" cy="344488"/>
            <a:chOff x="188639" y="2658743"/>
            <a:chExt cx="6854202" cy="344488"/>
          </a:xfrm>
        </p:grpSpPr>
        <p:sp>
          <p:nvSpPr>
            <p:cNvPr id="21" name="正方形/長方形 2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部下評価と一次評価が異なる理由</a:t>
              </a:r>
            </a:p>
          </p:txBody>
        </p:sp>
      </p:grpSp>
      <p:sp>
        <p:nvSpPr>
          <p:cNvPr id="27" name="テキスト ボックス 26"/>
          <p:cNvSpPr txBox="1"/>
          <p:nvPr/>
        </p:nvSpPr>
        <p:spPr>
          <a:xfrm>
            <a:off x="293696" y="1064568"/>
            <a:ext cx="6375664" cy="276999"/>
          </a:xfrm>
          <a:prstGeom prst="rect">
            <a:avLst/>
          </a:prstGeom>
          <a:noFill/>
        </p:spPr>
        <p:txBody>
          <a:bodyPr wrap="square" rtlCol="0">
            <a:spAutoFit/>
          </a:bodyPr>
          <a:lstStyle/>
          <a:p>
            <a:pPr indent="84138" eaLnBrk="1" hangingPunct="1">
              <a:spcBef>
                <a:spcPts val="600"/>
              </a:spcBef>
            </a:pPr>
            <a:r>
              <a:rPr lang="ja-JP" altLang="en-US" sz="1200" dirty="0"/>
              <a:t>部下評価と一次評価が異なるのはよくある現象です。これは下記の理由によって生じます。</a:t>
            </a:r>
          </a:p>
        </p:txBody>
      </p:sp>
      <p:sp>
        <p:nvSpPr>
          <p:cNvPr id="29" name="正方形/長方形 28"/>
          <p:cNvSpPr/>
          <p:nvPr/>
        </p:nvSpPr>
        <p:spPr bwMode="auto">
          <a:xfrm>
            <a:off x="334094" y="1542084"/>
            <a:ext cx="6191250" cy="126325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84138" indent="-84138" eaLnBrk="1" hangingPunct="1">
              <a:spcBef>
                <a:spcPts val="400"/>
              </a:spcBef>
            </a:pPr>
            <a:r>
              <a:rPr lang="ja-JP" altLang="en-US" sz="1100" dirty="0"/>
              <a:t>①期初に上司が部下に期待することを</a:t>
            </a:r>
            <a:r>
              <a:rPr lang="en-US" altLang="ja-JP" sz="1100" dirty="0"/>
              <a:t>(</a:t>
            </a:r>
            <a:r>
              <a:rPr lang="ja-JP" altLang="en-US" sz="1100" dirty="0"/>
              <a:t>ア</a:t>
            </a:r>
            <a:r>
              <a:rPr lang="en-US" altLang="ja-JP" sz="1100" dirty="0"/>
              <a:t>)=10</a:t>
            </a:r>
            <a:r>
              <a:rPr lang="ja-JP" altLang="en-US" sz="1100" dirty="0"/>
              <a:t>とします。</a:t>
            </a:r>
          </a:p>
          <a:p>
            <a:pPr marL="84138" indent="-84138" eaLnBrk="1" hangingPunct="1">
              <a:spcBef>
                <a:spcPts val="400"/>
              </a:spcBef>
            </a:pPr>
            <a:r>
              <a:rPr lang="ja-JP" altLang="en-US" sz="1100" dirty="0"/>
              <a:t>②コミュニケーションの不具合から、部下が上司からの期待として認識することは</a:t>
            </a:r>
            <a:r>
              <a:rPr lang="en-US" altLang="ja-JP" sz="1100" dirty="0"/>
              <a:t>(</a:t>
            </a:r>
            <a:r>
              <a:rPr lang="ja-JP" altLang="en-US" sz="1100" dirty="0"/>
              <a:t>イ</a:t>
            </a:r>
            <a:r>
              <a:rPr lang="en-US" altLang="ja-JP" sz="1100" dirty="0"/>
              <a:t>)</a:t>
            </a:r>
            <a:r>
              <a:rPr lang="ja-JP" altLang="en-US" sz="1100" dirty="0"/>
              <a:t>＝</a:t>
            </a:r>
            <a:r>
              <a:rPr lang="en-US" altLang="ja-JP" sz="1100" dirty="0"/>
              <a:t>8</a:t>
            </a:r>
            <a:r>
              <a:rPr lang="ja-JP" altLang="en-US" sz="1100" dirty="0"/>
              <a:t>にとどまります。</a:t>
            </a:r>
          </a:p>
          <a:p>
            <a:pPr marL="84138" indent="-84138" eaLnBrk="1" hangingPunct="1">
              <a:spcBef>
                <a:spcPts val="400"/>
              </a:spcBef>
            </a:pPr>
            <a:r>
              <a:rPr lang="ja-JP" altLang="en-US" sz="1100" dirty="0"/>
              <a:t>③期末までに部下が期待に基づいて実行することは、能力不足から</a:t>
            </a:r>
            <a:r>
              <a:rPr lang="en-US" altLang="ja-JP" sz="1100" dirty="0"/>
              <a:t>(</a:t>
            </a:r>
            <a:r>
              <a:rPr lang="ja-JP" altLang="en-US" sz="1100" dirty="0"/>
              <a:t>ウ</a:t>
            </a:r>
            <a:r>
              <a:rPr lang="en-US" altLang="ja-JP" sz="1100" dirty="0"/>
              <a:t>)</a:t>
            </a:r>
            <a:r>
              <a:rPr lang="ja-JP" altLang="en-US" sz="1100" dirty="0"/>
              <a:t>＝</a:t>
            </a:r>
            <a:r>
              <a:rPr lang="en-US" altLang="ja-JP" sz="1100" dirty="0"/>
              <a:t>6</a:t>
            </a:r>
            <a:r>
              <a:rPr lang="ja-JP" altLang="en-US" sz="1100" dirty="0"/>
              <a:t>にとどまります。</a:t>
            </a:r>
          </a:p>
          <a:p>
            <a:pPr marL="84138" indent="-84138" eaLnBrk="1" hangingPunct="1">
              <a:spcBef>
                <a:spcPts val="400"/>
              </a:spcBef>
            </a:pPr>
            <a:r>
              <a:rPr lang="ja-JP" altLang="en-US" sz="1100" dirty="0"/>
              <a:t>④上司は部下の行動を、四六時中観察しているわけではないので、上司が部下の行動として認知できることは</a:t>
            </a:r>
            <a:r>
              <a:rPr lang="en-US" altLang="ja-JP" sz="1100" dirty="0"/>
              <a:t>(</a:t>
            </a:r>
            <a:r>
              <a:rPr lang="ja-JP" altLang="en-US" sz="1100" dirty="0"/>
              <a:t>エ</a:t>
            </a:r>
            <a:r>
              <a:rPr lang="en-US" altLang="ja-JP" sz="1100" dirty="0"/>
              <a:t>)</a:t>
            </a:r>
            <a:r>
              <a:rPr lang="ja-JP" altLang="en-US" sz="1100" dirty="0"/>
              <a:t>＝</a:t>
            </a:r>
            <a:r>
              <a:rPr lang="en-US" altLang="ja-JP" sz="1100" dirty="0"/>
              <a:t>4</a:t>
            </a:r>
            <a:r>
              <a:rPr lang="ja-JP" altLang="en-US" sz="1100" dirty="0"/>
              <a:t>にとどまります。</a:t>
            </a:r>
          </a:p>
        </p:txBody>
      </p:sp>
      <p:sp>
        <p:nvSpPr>
          <p:cNvPr id="31" name="テキスト ボックス 30"/>
          <p:cNvSpPr txBox="1"/>
          <p:nvPr/>
        </p:nvSpPr>
        <p:spPr>
          <a:xfrm>
            <a:off x="4293096" y="3432939"/>
            <a:ext cx="1705331" cy="276999"/>
          </a:xfrm>
          <a:prstGeom prst="rect">
            <a:avLst/>
          </a:prstGeom>
          <a:noFill/>
        </p:spPr>
        <p:txBody>
          <a:bodyPr wrap="square" rtlCol="0">
            <a:spAutoFit/>
          </a:bodyPr>
          <a:lstStyle/>
          <a:p>
            <a:r>
              <a:rPr lang="ja-JP" altLang="en-US" sz="1200" dirty="0">
                <a:latin typeface="+mj-ea"/>
                <a:ea typeface="+mj-ea"/>
                <a:cs typeface="メイリオ" pitchFamily="50" charset="-128"/>
              </a:rPr>
              <a:t>一次評価＝　　　　　＝</a:t>
            </a:r>
            <a:endParaRPr kumimoji="1" lang="ja-JP" altLang="en-US" sz="1200" dirty="0">
              <a:latin typeface="+mj-ea"/>
              <a:ea typeface="+mj-ea"/>
              <a:cs typeface="メイリオ" pitchFamily="50" charset="-128"/>
            </a:endParaRPr>
          </a:p>
        </p:txBody>
      </p:sp>
      <p:sp>
        <p:nvSpPr>
          <p:cNvPr id="32" name="テキスト ボックス 31"/>
          <p:cNvSpPr txBox="1"/>
          <p:nvPr/>
        </p:nvSpPr>
        <p:spPr>
          <a:xfrm>
            <a:off x="5134355" y="3567800"/>
            <a:ext cx="1022350" cy="276999"/>
          </a:xfrm>
          <a:prstGeom prst="rect">
            <a:avLst/>
          </a:prstGeom>
          <a:noFill/>
        </p:spPr>
        <p:txBody>
          <a:bodyPr wrap="square" rtlCol="0">
            <a:spAutoFit/>
          </a:bodyPr>
          <a:lstStyle/>
          <a:p>
            <a:r>
              <a:rPr kumimoji="1" lang="en-US" altLang="ja-JP" sz="1200" dirty="0">
                <a:latin typeface="+mj-ea"/>
                <a:ea typeface="+mj-ea"/>
                <a:cs typeface="メイリオ" pitchFamily="50" charset="-128"/>
              </a:rPr>
              <a:t>(</a:t>
            </a:r>
            <a:r>
              <a:rPr kumimoji="1" lang="ja-JP" altLang="en-US" sz="1200" dirty="0">
                <a:latin typeface="+mj-ea"/>
                <a:ea typeface="+mj-ea"/>
                <a:cs typeface="メイリオ" pitchFamily="50" charset="-128"/>
              </a:rPr>
              <a:t>ア</a:t>
            </a:r>
            <a:r>
              <a:rPr lang="en-US" altLang="ja-JP" sz="1200" dirty="0">
                <a:latin typeface="+mj-ea"/>
                <a:ea typeface="+mj-ea"/>
                <a:cs typeface="メイリオ" pitchFamily="50" charset="-128"/>
              </a:rPr>
              <a:t>)</a:t>
            </a:r>
            <a:endParaRPr kumimoji="1" lang="ja-JP" altLang="en-US" sz="1200" dirty="0">
              <a:latin typeface="+mj-ea"/>
              <a:ea typeface="+mj-ea"/>
              <a:cs typeface="メイリオ" pitchFamily="50" charset="-128"/>
            </a:endParaRPr>
          </a:p>
        </p:txBody>
      </p:sp>
      <p:sp>
        <p:nvSpPr>
          <p:cNvPr id="33" name="テキスト ボックス 32"/>
          <p:cNvSpPr txBox="1"/>
          <p:nvPr/>
        </p:nvSpPr>
        <p:spPr>
          <a:xfrm>
            <a:off x="5134355" y="3285567"/>
            <a:ext cx="683215" cy="276999"/>
          </a:xfrm>
          <a:prstGeom prst="rect">
            <a:avLst/>
          </a:prstGeom>
          <a:noFill/>
        </p:spPr>
        <p:txBody>
          <a:bodyPr wrap="square" rtlCol="0">
            <a:spAutoFit/>
          </a:bodyPr>
          <a:lstStyle/>
          <a:p>
            <a:r>
              <a:rPr kumimoji="1" lang="en-US" altLang="ja-JP" sz="1200" dirty="0">
                <a:latin typeface="+mj-ea"/>
                <a:ea typeface="+mj-ea"/>
                <a:cs typeface="メイリオ" pitchFamily="50" charset="-128"/>
              </a:rPr>
              <a:t>(</a:t>
            </a:r>
            <a:r>
              <a:rPr lang="ja-JP" altLang="en-US" sz="1200" dirty="0">
                <a:latin typeface="+mj-ea"/>
                <a:ea typeface="+mj-ea"/>
                <a:cs typeface="メイリオ" pitchFamily="50" charset="-128"/>
              </a:rPr>
              <a:t>エ</a:t>
            </a:r>
            <a:r>
              <a:rPr lang="en-US" altLang="ja-JP" sz="1200" dirty="0">
                <a:latin typeface="+mj-ea"/>
                <a:ea typeface="+mj-ea"/>
                <a:cs typeface="メイリオ" pitchFamily="50" charset="-128"/>
              </a:rPr>
              <a:t>)</a:t>
            </a:r>
            <a:endParaRPr kumimoji="1" lang="ja-JP" altLang="en-US" sz="1200" dirty="0">
              <a:latin typeface="+mj-ea"/>
              <a:ea typeface="+mj-ea"/>
              <a:cs typeface="メイリオ" pitchFamily="50" charset="-128"/>
            </a:endParaRPr>
          </a:p>
        </p:txBody>
      </p:sp>
      <p:cxnSp>
        <p:nvCxnSpPr>
          <p:cNvPr id="35" name="直線コネクタ 34"/>
          <p:cNvCxnSpPr/>
          <p:nvPr/>
        </p:nvCxnSpPr>
        <p:spPr>
          <a:xfrm>
            <a:off x="5206363" y="3564610"/>
            <a:ext cx="360040"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6" name="フローチャート: 処理 35"/>
          <p:cNvSpPr/>
          <p:nvPr/>
        </p:nvSpPr>
        <p:spPr bwMode="auto">
          <a:xfrm>
            <a:off x="5927681" y="3376537"/>
            <a:ext cx="525655" cy="416168"/>
          </a:xfrm>
          <a:prstGeom prst="flowChartProcess">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b"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effectLst/>
                <a:latin typeface="+mj-ea"/>
                <a:ea typeface="+mj-ea"/>
              </a:rPr>
              <a:t>％</a:t>
            </a:r>
          </a:p>
        </p:txBody>
      </p:sp>
      <p:sp>
        <p:nvSpPr>
          <p:cNvPr id="37" name="テキスト ボックス 36"/>
          <p:cNvSpPr txBox="1"/>
          <p:nvPr/>
        </p:nvSpPr>
        <p:spPr>
          <a:xfrm>
            <a:off x="4308871" y="4505512"/>
            <a:ext cx="1689556" cy="276999"/>
          </a:xfrm>
          <a:prstGeom prst="rect">
            <a:avLst/>
          </a:prstGeom>
          <a:noFill/>
        </p:spPr>
        <p:txBody>
          <a:bodyPr wrap="square" rtlCol="0">
            <a:spAutoFit/>
          </a:bodyPr>
          <a:lstStyle/>
          <a:p>
            <a:r>
              <a:rPr lang="ja-JP" altLang="en-US" sz="1200" dirty="0">
                <a:latin typeface="+mj-ea"/>
                <a:ea typeface="+mj-ea"/>
                <a:cs typeface="メイリオ" pitchFamily="50" charset="-128"/>
              </a:rPr>
              <a:t>部下評価＝　　　　　＝</a:t>
            </a:r>
            <a:endParaRPr kumimoji="1" lang="ja-JP" altLang="en-US" sz="1200" dirty="0">
              <a:latin typeface="+mj-ea"/>
              <a:ea typeface="+mj-ea"/>
              <a:cs typeface="メイリオ" pitchFamily="50" charset="-128"/>
            </a:endParaRPr>
          </a:p>
        </p:txBody>
      </p:sp>
      <p:sp>
        <p:nvSpPr>
          <p:cNvPr id="38" name="テキスト ボックス 37"/>
          <p:cNvSpPr txBox="1"/>
          <p:nvPr/>
        </p:nvSpPr>
        <p:spPr>
          <a:xfrm>
            <a:off x="5150130" y="4640374"/>
            <a:ext cx="1022350" cy="276999"/>
          </a:xfrm>
          <a:prstGeom prst="rect">
            <a:avLst/>
          </a:prstGeom>
          <a:noFill/>
        </p:spPr>
        <p:txBody>
          <a:bodyPr wrap="square" rtlCol="0">
            <a:spAutoFit/>
          </a:bodyPr>
          <a:lstStyle/>
          <a:p>
            <a:r>
              <a:rPr kumimoji="1" lang="en-US" altLang="ja-JP" sz="1200" dirty="0">
                <a:latin typeface="+mj-ea"/>
                <a:ea typeface="+mj-ea"/>
                <a:cs typeface="メイリオ" pitchFamily="50" charset="-128"/>
              </a:rPr>
              <a:t>(</a:t>
            </a:r>
            <a:r>
              <a:rPr kumimoji="1" lang="ja-JP" altLang="en-US" sz="1200" dirty="0">
                <a:latin typeface="+mj-ea"/>
                <a:ea typeface="+mj-ea"/>
                <a:cs typeface="メイリオ" pitchFamily="50" charset="-128"/>
              </a:rPr>
              <a:t>イ</a:t>
            </a:r>
            <a:r>
              <a:rPr lang="en-US" altLang="ja-JP" sz="1200" dirty="0">
                <a:latin typeface="+mj-ea"/>
                <a:ea typeface="+mj-ea"/>
                <a:cs typeface="メイリオ" pitchFamily="50" charset="-128"/>
              </a:rPr>
              <a:t>)</a:t>
            </a:r>
            <a:endParaRPr kumimoji="1" lang="ja-JP" altLang="en-US" sz="1200" dirty="0">
              <a:latin typeface="+mj-ea"/>
              <a:ea typeface="+mj-ea"/>
              <a:cs typeface="メイリオ" pitchFamily="50" charset="-128"/>
            </a:endParaRPr>
          </a:p>
        </p:txBody>
      </p:sp>
      <p:sp>
        <p:nvSpPr>
          <p:cNvPr id="39" name="テキスト ボックス 38"/>
          <p:cNvSpPr txBox="1"/>
          <p:nvPr/>
        </p:nvSpPr>
        <p:spPr>
          <a:xfrm>
            <a:off x="5150130" y="4381661"/>
            <a:ext cx="683215" cy="276999"/>
          </a:xfrm>
          <a:prstGeom prst="rect">
            <a:avLst/>
          </a:prstGeom>
          <a:noFill/>
        </p:spPr>
        <p:txBody>
          <a:bodyPr wrap="square" rtlCol="0">
            <a:spAutoFit/>
          </a:bodyPr>
          <a:lstStyle/>
          <a:p>
            <a:r>
              <a:rPr kumimoji="1" lang="en-US" altLang="ja-JP" sz="1200" dirty="0">
                <a:latin typeface="+mj-ea"/>
                <a:ea typeface="+mj-ea"/>
                <a:cs typeface="メイリオ" pitchFamily="50" charset="-128"/>
              </a:rPr>
              <a:t>(</a:t>
            </a:r>
            <a:r>
              <a:rPr lang="ja-JP" altLang="en-US" sz="1200" dirty="0">
                <a:latin typeface="+mj-ea"/>
                <a:ea typeface="+mj-ea"/>
                <a:cs typeface="メイリオ" pitchFamily="50" charset="-128"/>
              </a:rPr>
              <a:t>ウ</a:t>
            </a:r>
            <a:r>
              <a:rPr lang="en-US" altLang="ja-JP" sz="1200" dirty="0">
                <a:latin typeface="+mj-ea"/>
                <a:ea typeface="+mj-ea"/>
                <a:cs typeface="メイリオ" pitchFamily="50" charset="-128"/>
              </a:rPr>
              <a:t>)</a:t>
            </a:r>
            <a:endParaRPr kumimoji="1" lang="ja-JP" altLang="en-US" sz="1200" dirty="0">
              <a:latin typeface="+mj-ea"/>
              <a:ea typeface="+mj-ea"/>
              <a:cs typeface="メイリオ" pitchFamily="50" charset="-128"/>
            </a:endParaRPr>
          </a:p>
        </p:txBody>
      </p:sp>
      <p:sp>
        <p:nvSpPr>
          <p:cNvPr id="42" name="テキスト ボックス 41"/>
          <p:cNvSpPr txBox="1"/>
          <p:nvPr/>
        </p:nvSpPr>
        <p:spPr>
          <a:xfrm>
            <a:off x="501998" y="1424608"/>
            <a:ext cx="2518842" cy="184666"/>
          </a:xfrm>
          <a:prstGeom prst="rect">
            <a:avLst/>
          </a:prstGeom>
          <a:solidFill>
            <a:schemeClr val="bg1"/>
          </a:solidFill>
          <a:ln>
            <a:noFill/>
          </a:ln>
        </p:spPr>
        <p:txBody>
          <a:bodyPr wrap="square" tIns="0" bIns="0" rtlCol="0">
            <a:spAutoFit/>
          </a:bodyPr>
          <a:lstStyle/>
          <a:p>
            <a:r>
              <a:rPr kumimoji="1" lang="ja-JP" altLang="en-US" sz="1200" dirty="0"/>
              <a:t>下記のようなモデルを考えてください</a:t>
            </a:r>
          </a:p>
        </p:txBody>
      </p:sp>
      <p:sp>
        <p:nvSpPr>
          <p:cNvPr id="43" name="Rectangle 20"/>
          <p:cNvSpPr>
            <a:spLocks noChangeArrowheads="1"/>
          </p:cNvSpPr>
          <p:nvPr/>
        </p:nvSpPr>
        <p:spPr bwMode="auto">
          <a:xfrm>
            <a:off x="368660" y="5241032"/>
            <a:ext cx="6191250" cy="369137"/>
          </a:xfrm>
          <a:prstGeom prst="rect">
            <a:avLst/>
          </a:prstGeom>
          <a:noFill/>
          <a:ln w="9525">
            <a:noFill/>
            <a:miter lim="800000"/>
            <a:headEnd/>
            <a:tailEnd/>
          </a:ln>
        </p:spPr>
        <p:txBody>
          <a:bodyPr wrap="square" lIns="90000" tIns="46800" rIns="90000" bIns="46800">
            <a:noAutofit/>
          </a:bodyPr>
          <a:lstStyle/>
          <a:p>
            <a:pPr algn="r"/>
            <a:r>
              <a:rPr lang="ja-JP" altLang="en-US" sz="1100" dirty="0"/>
              <a:t>出典）</a:t>
            </a:r>
            <a:r>
              <a:rPr lang="en-US" altLang="ja-JP" sz="1100" dirty="0"/>
              <a:t>『</a:t>
            </a:r>
            <a:r>
              <a:rPr lang="ja-JP" altLang="en-US" sz="1100" dirty="0"/>
              <a:t>人事考課をベースとした育成面接の実際</a:t>
            </a:r>
            <a:r>
              <a:rPr lang="en-US" altLang="ja-JP" sz="1100" dirty="0"/>
              <a:t>』</a:t>
            </a:r>
            <a:r>
              <a:rPr lang="ja-JP" altLang="en-US" sz="1100" dirty="0"/>
              <a:t>　久保淳志著　を一部修正</a:t>
            </a:r>
          </a:p>
        </p:txBody>
      </p:sp>
      <p:cxnSp>
        <p:nvCxnSpPr>
          <p:cNvPr id="44" name="直線コネクタ 43"/>
          <p:cNvCxnSpPr/>
          <p:nvPr/>
        </p:nvCxnSpPr>
        <p:spPr>
          <a:xfrm>
            <a:off x="5206363" y="4644730"/>
            <a:ext cx="360040"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5" name="フローチャート: 処理 44"/>
          <p:cNvSpPr/>
          <p:nvPr/>
        </p:nvSpPr>
        <p:spPr bwMode="auto">
          <a:xfrm>
            <a:off x="5927681" y="4444586"/>
            <a:ext cx="525655" cy="416168"/>
          </a:xfrm>
          <a:prstGeom prst="flowChartProcess">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b"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effectLst/>
                <a:latin typeface="+mj-ea"/>
                <a:ea typeface="+mj-ea"/>
              </a:rPr>
              <a:t>％</a:t>
            </a:r>
          </a:p>
        </p:txBody>
      </p:sp>
      <p:grpSp>
        <p:nvGrpSpPr>
          <p:cNvPr id="46" name="グループ化 45"/>
          <p:cNvGrpSpPr/>
          <p:nvPr/>
        </p:nvGrpSpPr>
        <p:grpSpPr>
          <a:xfrm>
            <a:off x="260648" y="6393160"/>
            <a:ext cx="5832647" cy="344488"/>
            <a:chOff x="188639" y="2658743"/>
            <a:chExt cx="6854202" cy="344488"/>
          </a:xfrm>
        </p:grpSpPr>
        <p:sp>
          <p:nvSpPr>
            <p:cNvPr id="47" name="正方形/長方形 46"/>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部下評価と一次評価が異なった場合の対応</a:t>
              </a:r>
            </a:p>
          </p:txBody>
        </p:sp>
      </p:grpSp>
      <p:sp>
        <p:nvSpPr>
          <p:cNvPr id="55" name="テキスト ボックス 54"/>
          <p:cNvSpPr txBox="1"/>
          <p:nvPr/>
        </p:nvSpPr>
        <p:spPr>
          <a:xfrm>
            <a:off x="293697" y="6681192"/>
            <a:ext cx="6375664" cy="461665"/>
          </a:xfrm>
          <a:prstGeom prst="rect">
            <a:avLst/>
          </a:prstGeom>
          <a:noFill/>
        </p:spPr>
        <p:txBody>
          <a:bodyPr wrap="square" rtlCol="0">
            <a:spAutoFit/>
          </a:bodyPr>
          <a:lstStyle/>
          <a:p>
            <a:pPr indent="84138" eaLnBrk="1" hangingPunct="1">
              <a:spcBef>
                <a:spcPts val="600"/>
              </a:spcBef>
            </a:pPr>
            <a:r>
              <a:rPr lang="ja-JP" altLang="en-US" sz="1200" dirty="0"/>
              <a:t>部下評価と一次評価が異なる場合は、以下のステップでフィードバック面談し、「自己認識」を促すようにしてください。</a:t>
            </a:r>
          </a:p>
        </p:txBody>
      </p:sp>
      <p:sp>
        <p:nvSpPr>
          <p:cNvPr id="56" name="テキスト ボックス 55"/>
          <p:cNvSpPr txBox="1"/>
          <p:nvPr/>
        </p:nvSpPr>
        <p:spPr>
          <a:xfrm>
            <a:off x="293696" y="5685385"/>
            <a:ext cx="6375664" cy="461665"/>
          </a:xfrm>
          <a:prstGeom prst="rect">
            <a:avLst/>
          </a:prstGeom>
          <a:noFill/>
        </p:spPr>
        <p:txBody>
          <a:bodyPr wrap="square" rtlCol="0">
            <a:spAutoFit/>
          </a:bodyPr>
          <a:lstStyle/>
          <a:p>
            <a:pPr indent="84138" eaLnBrk="1" hangingPunct="1">
              <a:spcBef>
                <a:spcPts val="600"/>
              </a:spcBef>
            </a:pPr>
            <a:r>
              <a:rPr lang="ja-JP" altLang="en-US" sz="1200" dirty="0"/>
              <a:t>このモデルで考えると、</a:t>
            </a:r>
            <a:r>
              <a:rPr lang="ja-JP" altLang="en-US" sz="1200" dirty="0">
                <a:solidFill>
                  <a:srgbClr val="FF0000"/>
                </a:solidFill>
              </a:rPr>
              <a:t>一次評価より部下評価の精度が高い可能性があるので、一次評価を部下に納得してもらうには工夫が必要です。</a:t>
            </a:r>
          </a:p>
        </p:txBody>
      </p:sp>
      <p:sp>
        <p:nvSpPr>
          <p:cNvPr id="57" name="テキスト ボックス 56"/>
          <p:cNvSpPr txBox="1"/>
          <p:nvPr/>
        </p:nvSpPr>
        <p:spPr>
          <a:xfrm>
            <a:off x="332656" y="7257256"/>
            <a:ext cx="6192688" cy="430887"/>
          </a:xfrm>
          <a:prstGeom prst="rect">
            <a:avLst/>
          </a:prstGeom>
          <a:solidFill>
            <a:schemeClr val="accent1">
              <a:lumMod val="20000"/>
              <a:lumOff val="80000"/>
            </a:schemeClr>
          </a:solidFill>
        </p:spPr>
        <p:txBody>
          <a:bodyPr wrap="square" rtlCol="0">
            <a:spAutoFit/>
          </a:bodyPr>
          <a:lstStyle/>
          <a:p>
            <a:pPr marL="360363" indent="-360363" eaLnBrk="1" hangingPunct="1">
              <a:spcBef>
                <a:spcPts val="600"/>
              </a:spcBef>
            </a:pPr>
            <a:r>
              <a:rPr lang="en-US" altLang="ja-JP" sz="1100" dirty="0"/>
              <a:t>Step1</a:t>
            </a:r>
            <a:r>
              <a:rPr lang="ja-JP" altLang="en-US" sz="1100" dirty="0"/>
              <a:t>）まずは、情報収集の不完全さを補うために、「この評価項目に対して出した成果・行動を教えてください」と</a:t>
            </a:r>
            <a:r>
              <a:rPr lang="ja-JP" altLang="en-US" sz="1100" dirty="0">
                <a:solidFill>
                  <a:srgbClr val="FF0000"/>
                </a:solidFill>
              </a:rPr>
              <a:t>尋ねます。上司が知らない事実が判明したら自己評価を受け入れます。</a:t>
            </a:r>
          </a:p>
        </p:txBody>
      </p:sp>
      <p:sp>
        <p:nvSpPr>
          <p:cNvPr id="61" name="フローチャート: 処理 60"/>
          <p:cNvSpPr/>
          <p:nvPr/>
        </p:nvSpPr>
        <p:spPr bwMode="auto">
          <a:xfrm>
            <a:off x="5949280" y="3379007"/>
            <a:ext cx="328604" cy="416168"/>
          </a:xfrm>
          <a:prstGeom prst="flowChartProcess">
            <a:avLst/>
          </a:prstGeom>
          <a:no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FF0000"/>
                </a:solidFill>
                <a:effectLst/>
                <a:latin typeface="ＭＳ Ｐゴシック" pitchFamily="50" charset="-128"/>
                <a:ea typeface="ＭＳ Ｐゴシック" pitchFamily="50" charset="-128"/>
              </a:rPr>
              <a:t>40</a:t>
            </a:r>
            <a:endParaRPr kumimoji="1" lang="ja-JP" altLang="en-US" sz="12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
        <p:nvSpPr>
          <p:cNvPr id="62" name="フローチャート: 処理 61"/>
          <p:cNvSpPr/>
          <p:nvPr/>
        </p:nvSpPr>
        <p:spPr bwMode="auto">
          <a:xfrm>
            <a:off x="5949280" y="4444586"/>
            <a:ext cx="328604" cy="416168"/>
          </a:xfrm>
          <a:prstGeom prst="flowChartProcess">
            <a:avLst/>
          </a:prstGeom>
          <a:no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200" dirty="0">
                <a:solidFill>
                  <a:srgbClr val="FF0000"/>
                </a:solidFill>
              </a:rPr>
              <a:t>75</a:t>
            </a:r>
            <a:endParaRPr kumimoji="1" lang="ja-JP" altLang="en-US" sz="12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
        <p:nvSpPr>
          <p:cNvPr id="63" name="テキスト ボックス 62"/>
          <p:cNvSpPr txBox="1"/>
          <p:nvPr/>
        </p:nvSpPr>
        <p:spPr>
          <a:xfrm>
            <a:off x="332656" y="7833320"/>
            <a:ext cx="6192688" cy="600164"/>
          </a:xfrm>
          <a:prstGeom prst="rect">
            <a:avLst/>
          </a:prstGeom>
          <a:solidFill>
            <a:schemeClr val="accent1">
              <a:lumMod val="20000"/>
              <a:lumOff val="80000"/>
            </a:schemeClr>
          </a:solidFill>
        </p:spPr>
        <p:txBody>
          <a:bodyPr wrap="square" rtlCol="0">
            <a:spAutoFit/>
          </a:bodyPr>
          <a:lstStyle/>
          <a:p>
            <a:pPr marL="360363" indent="-360363" eaLnBrk="1" hangingPunct="1">
              <a:spcBef>
                <a:spcPts val="600"/>
              </a:spcBef>
            </a:pPr>
            <a:r>
              <a:rPr lang="en-US" altLang="ja-JP" sz="1100" dirty="0"/>
              <a:t>Step2</a:t>
            </a:r>
            <a:r>
              <a:rPr lang="ja-JP" altLang="en-US" sz="1100" dirty="0"/>
              <a:t>）次に、「期初に共有した成果・行動は何でしたか」と</a:t>
            </a:r>
            <a:r>
              <a:rPr lang="ja-JP" altLang="en-US" sz="1100" dirty="0">
                <a:solidFill>
                  <a:srgbClr val="FF0000"/>
                </a:solidFill>
              </a:rPr>
              <a:t>尋ねてください。上司の期待することと、部下が認識することが異なれば、再度期待役割・成長課題を共有してください。評価は一次評価を採用します。</a:t>
            </a:r>
          </a:p>
        </p:txBody>
      </p:sp>
      <p:sp>
        <p:nvSpPr>
          <p:cNvPr id="64" name="テキスト ボックス 63"/>
          <p:cNvSpPr txBox="1"/>
          <p:nvPr/>
        </p:nvSpPr>
        <p:spPr>
          <a:xfrm>
            <a:off x="332656" y="8626569"/>
            <a:ext cx="6192688" cy="430887"/>
          </a:xfrm>
          <a:prstGeom prst="rect">
            <a:avLst/>
          </a:prstGeom>
          <a:solidFill>
            <a:schemeClr val="accent1">
              <a:lumMod val="20000"/>
              <a:lumOff val="80000"/>
            </a:schemeClr>
          </a:solidFill>
        </p:spPr>
        <p:txBody>
          <a:bodyPr wrap="square" rtlCol="0">
            <a:spAutoFit/>
          </a:bodyPr>
          <a:lstStyle/>
          <a:p>
            <a:pPr marL="360363" indent="-360363" eaLnBrk="1" hangingPunct="1">
              <a:spcBef>
                <a:spcPts val="600"/>
              </a:spcBef>
            </a:pPr>
            <a:r>
              <a:rPr lang="en-US" altLang="ja-JP" sz="1100" dirty="0"/>
              <a:t>Step3</a:t>
            </a:r>
            <a:r>
              <a:rPr lang="ja-JP" altLang="en-US" sz="1100" dirty="0"/>
              <a:t>）</a:t>
            </a:r>
            <a:r>
              <a:rPr lang="en-US" altLang="ja-JP" sz="1100" dirty="0"/>
              <a:t>Step1</a:t>
            </a:r>
            <a:r>
              <a:rPr lang="ja-JP" altLang="en-US" sz="1100" dirty="0"/>
              <a:t>･</a:t>
            </a:r>
            <a:r>
              <a:rPr lang="en-US" altLang="ja-JP" sz="1100" dirty="0"/>
              <a:t>2</a:t>
            </a:r>
            <a:r>
              <a:rPr lang="ja-JP" altLang="en-US" sz="1100" dirty="0"/>
              <a:t>が共有されたのち、</a:t>
            </a:r>
            <a:r>
              <a:rPr lang="ja-JP" altLang="en-US" sz="1100" dirty="0">
                <a:solidFill>
                  <a:srgbClr val="FF0000"/>
                </a:solidFill>
              </a:rPr>
              <a:t>役割認識と成果・行動のギャップが生まれます。このギャップを認識することが「自己認識」につながります。このギャップについてじっくり話し合ってください。</a:t>
            </a:r>
          </a:p>
        </p:txBody>
      </p:sp>
      <p:sp>
        <p:nvSpPr>
          <p:cNvPr id="9" name="二等辺三角形 8"/>
          <p:cNvSpPr/>
          <p:nvPr/>
        </p:nvSpPr>
        <p:spPr>
          <a:xfrm rot="10800000">
            <a:off x="3248980" y="7684291"/>
            <a:ext cx="360040" cy="173216"/>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sp>
        <p:nvSpPr>
          <p:cNvPr id="65" name="二等辺三角形 64"/>
          <p:cNvSpPr/>
          <p:nvPr/>
        </p:nvSpPr>
        <p:spPr>
          <a:xfrm rot="10800000">
            <a:off x="3248980" y="8433484"/>
            <a:ext cx="360040" cy="191924"/>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grpSp>
        <p:nvGrpSpPr>
          <p:cNvPr id="5" name="グループ化 4"/>
          <p:cNvGrpSpPr/>
          <p:nvPr/>
        </p:nvGrpSpPr>
        <p:grpSpPr>
          <a:xfrm>
            <a:off x="7138038" y="987115"/>
            <a:ext cx="8544895" cy="4852150"/>
            <a:chOff x="7138038" y="987115"/>
            <a:chExt cx="8544895" cy="4852150"/>
          </a:xfrm>
        </p:grpSpPr>
        <p:sp>
          <p:nvSpPr>
            <p:cNvPr id="34" name="正方形/長方形 33"/>
            <p:cNvSpPr/>
            <p:nvPr/>
          </p:nvSpPr>
          <p:spPr>
            <a:xfrm>
              <a:off x="12882583" y="1838765"/>
              <a:ext cx="2800350" cy="1066800"/>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b="1" dirty="0">
                  <a:latin typeface="メイリオ" pitchFamily="50" charset="-128"/>
                  <a:ea typeface="メイリオ" pitchFamily="50" charset="-128"/>
                  <a:cs typeface="メイリオ" pitchFamily="50" charset="-128"/>
                </a:rPr>
                <a:t>上司が部下に</a:t>
              </a:r>
              <a:endParaRPr kumimoji="1" lang="en-US" altLang="ja-JP" sz="2400" b="1" dirty="0">
                <a:latin typeface="メイリオ" pitchFamily="50" charset="-128"/>
                <a:ea typeface="メイリオ" pitchFamily="50" charset="-128"/>
                <a:cs typeface="メイリオ" pitchFamily="50" charset="-128"/>
              </a:endParaRPr>
            </a:p>
            <a:p>
              <a:pPr algn="ctr"/>
              <a:r>
                <a:rPr kumimoji="1" lang="ja-JP" altLang="en-US" sz="2400" b="1" dirty="0">
                  <a:latin typeface="メイリオ" pitchFamily="50" charset="-128"/>
                  <a:ea typeface="メイリオ" pitchFamily="50" charset="-128"/>
                  <a:cs typeface="メイリオ" pitchFamily="50" charset="-128"/>
                </a:rPr>
                <a:t>期待すること</a:t>
              </a:r>
            </a:p>
          </p:txBody>
        </p:sp>
        <p:grpSp>
          <p:nvGrpSpPr>
            <p:cNvPr id="40" name="グループ化 39"/>
            <p:cNvGrpSpPr/>
            <p:nvPr/>
          </p:nvGrpSpPr>
          <p:grpSpPr>
            <a:xfrm>
              <a:off x="12793683" y="3127815"/>
              <a:ext cx="2755900" cy="1333500"/>
              <a:chOff x="5816600" y="2406650"/>
              <a:chExt cx="2755900" cy="1333500"/>
            </a:xfrm>
          </p:grpSpPr>
          <p:sp>
            <p:nvSpPr>
              <p:cNvPr id="41" name="下矢印 40"/>
              <p:cNvSpPr/>
              <p:nvPr/>
            </p:nvSpPr>
            <p:spPr>
              <a:xfrm>
                <a:off x="6750050" y="2406650"/>
                <a:ext cx="889000" cy="1333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b="1" dirty="0">
                  <a:latin typeface="メイリオ" pitchFamily="50" charset="-128"/>
                  <a:ea typeface="メイリオ" pitchFamily="50" charset="-128"/>
                  <a:cs typeface="メイリオ" pitchFamily="50" charset="-128"/>
                </a:endParaRPr>
              </a:p>
            </p:txBody>
          </p:sp>
          <p:sp>
            <p:nvSpPr>
              <p:cNvPr id="48" name="テキスト ボックス 47"/>
              <p:cNvSpPr txBox="1"/>
              <p:nvPr/>
            </p:nvSpPr>
            <p:spPr>
              <a:xfrm>
                <a:off x="5816600" y="2598003"/>
                <a:ext cx="2755900" cy="707886"/>
              </a:xfrm>
              <a:prstGeom prst="rect">
                <a:avLst/>
              </a:prstGeom>
              <a:noFill/>
            </p:spPr>
            <p:txBody>
              <a:bodyPr wrap="square" rtlCol="0">
                <a:spAutoFit/>
              </a:bodyPr>
              <a:lstStyle/>
              <a:p>
                <a:pPr algn="ctr"/>
                <a:r>
                  <a:rPr kumimoji="1" lang="ja-JP" altLang="en-US" sz="2000" b="1" dirty="0">
                    <a:latin typeface="メイリオ" pitchFamily="50" charset="-128"/>
                    <a:ea typeface="メイリオ" pitchFamily="50" charset="-128"/>
                    <a:cs typeface="メイリオ" pitchFamily="50" charset="-128"/>
                  </a:rPr>
                  <a:t>コミュニケーションの</a:t>
                </a:r>
                <a:endParaRPr kumimoji="1" lang="en-US" altLang="ja-JP" sz="2000" b="1" dirty="0">
                  <a:latin typeface="メイリオ" pitchFamily="50" charset="-128"/>
                  <a:ea typeface="メイリオ" pitchFamily="50" charset="-128"/>
                  <a:cs typeface="メイリオ" pitchFamily="50" charset="-128"/>
                </a:endParaRPr>
              </a:p>
              <a:p>
                <a:pPr algn="ctr"/>
                <a:r>
                  <a:rPr lang="ja-JP" altLang="en-US" sz="2000" b="1" dirty="0">
                    <a:latin typeface="メイリオ" pitchFamily="50" charset="-128"/>
                    <a:ea typeface="メイリオ" pitchFamily="50" charset="-128"/>
                    <a:cs typeface="メイリオ" pitchFamily="50" charset="-128"/>
                  </a:rPr>
                  <a:t>不具合</a:t>
                </a:r>
                <a:endParaRPr kumimoji="1" lang="ja-JP" altLang="en-US" sz="2000" b="1" dirty="0">
                  <a:latin typeface="メイリオ" pitchFamily="50" charset="-128"/>
                  <a:ea typeface="メイリオ" pitchFamily="50" charset="-128"/>
                  <a:cs typeface="メイリオ" pitchFamily="50" charset="-128"/>
                </a:endParaRPr>
              </a:p>
            </p:txBody>
          </p:sp>
        </p:grpSp>
        <p:sp>
          <p:nvSpPr>
            <p:cNvPr id="49" name="正方形/長方形 48"/>
            <p:cNvSpPr/>
            <p:nvPr/>
          </p:nvSpPr>
          <p:spPr>
            <a:xfrm>
              <a:off x="12882583" y="4594665"/>
              <a:ext cx="2800350" cy="1244600"/>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400" b="1" dirty="0">
                  <a:latin typeface="メイリオ" pitchFamily="50" charset="-128"/>
                  <a:ea typeface="メイリオ" pitchFamily="50" charset="-128"/>
                  <a:cs typeface="メイリオ" pitchFamily="50" charset="-128"/>
                </a:rPr>
                <a:t>部下が上司からの</a:t>
              </a:r>
              <a:endParaRPr lang="en-US" altLang="ja-JP" sz="2400" b="1" dirty="0">
                <a:latin typeface="メイリオ" pitchFamily="50" charset="-128"/>
                <a:ea typeface="メイリオ" pitchFamily="50" charset="-128"/>
                <a:cs typeface="メイリオ" pitchFamily="50" charset="-128"/>
              </a:endParaRPr>
            </a:p>
            <a:p>
              <a:pPr algn="ctr"/>
              <a:r>
                <a:rPr lang="ja-JP" altLang="en-US" sz="2400" b="1" dirty="0">
                  <a:latin typeface="メイリオ" pitchFamily="50" charset="-128"/>
                  <a:ea typeface="メイリオ" pitchFamily="50" charset="-128"/>
                  <a:cs typeface="メイリオ" pitchFamily="50" charset="-128"/>
                </a:rPr>
                <a:t>期待として</a:t>
              </a:r>
              <a:endParaRPr lang="en-US" altLang="ja-JP" sz="2400" b="1" dirty="0">
                <a:latin typeface="メイリオ" pitchFamily="50" charset="-128"/>
                <a:ea typeface="メイリオ" pitchFamily="50" charset="-128"/>
                <a:cs typeface="メイリオ" pitchFamily="50" charset="-128"/>
              </a:endParaRPr>
            </a:p>
            <a:p>
              <a:pPr algn="ctr"/>
              <a:r>
                <a:rPr lang="ja-JP" altLang="en-US" sz="2400" b="1" dirty="0">
                  <a:latin typeface="メイリオ" pitchFamily="50" charset="-128"/>
                  <a:ea typeface="メイリオ" pitchFamily="50" charset="-128"/>
                  <a:cs typeface="メイリオ" pitchFamily="50" charset="-128"/>
                </a:rPr>
                <a:t>認識するもの</a:t>
              </a:r>
              <a:endParaRPr kumimoji="1" lang="ja-JP" altLang="en-US" sz="2400" b="1" dirty="0">
                <a:latin typeface="メイリオ" pitchFamily="50" charset="-128"/>
                <a:ea typeface="メイリオ" pitchFamily="50" charset="-128"/>
                <a:cs typeface="メイリオ" pitchFamily="50" charset="-128"/>
              </a:endParaRPr>
            </a:p>
          </p:txBody>
        </p:sp>
        <p:sp>
          <p:nvSpPr>
            <p:cNvPr id="50" name="正方形/長方形 49"/>
            <p:cNvSpPr/>
            <p:nvPr/>
          </p:nvSpPr>
          <p:spPr>
            <a:xfrm>
              <a:off x="8125323" y="4594665"/>
              <a:ext cx="2889250" cy="1244600"/>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ja-JP" altLang="en-US" sz="2400" b="1" dirty="0">
                  <a:latin typeface="メイリオ" pitchFamily="50" charset="-128"/>
                  <a:ea typeface="メイリオ" pitchFamily="50" charset="-128"/>
                  <a:cs typeface="メイリオ" pitchFamily="50" charset="-128"/>
                </a:rPr>
                <a:t>上司の期待に</a:t>
              </a:r>
              <a:endParaRPr lang="en-US" altLang="ja-JP" sz="2400" b="1" dirty="0">
                <a:latin typeface="メイリオ" pitchFamily="50" charset="-128"/>
                <a:ea typeface="メイリオ" pitchFamily="50" charset="-128"/>
                <a:cs typeface="メイリオ" pitchFamily="50" charset="-128"/>
              </a:endParaRPr>
            </a:p>
            <a:p>
              <a:pPr algn="ctr"/>
              <a:r>
                <a:rPr lang="ja-JP" altLang="en-US" sz="2400" b="1" dirty="0">
                  <a:latin typeface="メイリオ" pitchFamily="50" charset="-128"/>
                  <a:ea typeface="メイリオ" pitchFamily="50" charset="-128"/>
                  <a:cs typeface="メイリオ" pitchFamily="50" charset="-128"/>
                </a:rPr>
                <a:t>基づいて</a:t>
              </a:r>
              <a:endParaRPr lang="en-US" altLang="ja-JP" sz="2400" b="1" dirty="0">
                <a:latin typeface="メイリオ" pitchFamily="50" charset="-128"/>
                <a:ea typeface="メイリオ" pitchFamily="50" charset="-128"/>
                <a:cs typeface="メイリオ" pitchFamily="50" charset="-128"/>
              </a:endParaRPr>
            </a:p>
            <a:p>
              <a:pPr algn="ctr"/>
              <a:r>
                <a:rPr lang="ja-JP" altLang="en-US" sz="2400" b="1" dirty="0">
                  <a:latin typeface="メイリオ" pitchFamily="50" charset="-128"/>
                  <a:ea typeface="メイリオ" pitchFamily="50" charset="-128"/>
                  <a:cs typeface="メイリオ" pitchFamily="50" charset="-128"/>
                </a:rPr>
                <a:t>実行すること</a:t>
              </a:r>
              <a:endParaRPr lang="en-US" altLang="ja-JP" sz="2400" b="1" dirty="0">
                <a:latin typeface="メイリオ" pitchFamily="50" charset="-128"/>
                <a:ea typeface="メイリオ" pitchFamily="50" charset="-128"/>
                <a:cs typeface="メイリオ" pitchFamily="50" charset="-128"/>
              </a:endParaRPr>
            </a:p>
          </p:txBody>
        </p:sp>
        <p:sp>
          <p:nvSpPr>
            <p:cNvPr id="51" name="正方形/長方形 50"/>
            <p:cNvSpPr/>
            <p:nvPr/>
          </p:nvSpPr>
          <p:spPr>
            <a:xfrm>
              <a:off x="8080873" y="1838765"/>
              <a:ext cx="2889250" cy="1066800"/>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ja-JP" altLang="en-US" sz="2400" b="1" dirty="0">
                  <a:latin typeface="メイリオ" pitchFamily="50" charset="-128"/>
                  <a:ea typeface="メイリオ" pitchFamily="50" charset="-128"/>
                  <a:cs typeface="メイリオ" pitchFamily="50" charset="-128"/>
                </a:rPr>
                <a:t>上司が部下の行動として認知すること</a:t>
              </a:r>
              <a:endParaRPr kumimoji="1" lang="ja-JP" altLang="en-US" sz="2400" b="1" dirty="0">
                <a:latin typeface="メイリオ" pitchFamily="50" charset="-128"/>
                <a:ea typeface="メイリオ" pitchFamily="50" charset="-128"/>
                <a:cs typeface="メイリオ" pitchFamily="50" charset="-128"/>
              </a:endParaRPr>
            </a:p>
          </p:txBody>
        </p:sp>
        <p:sp>
          <p:nvSpPr>
            <p:cNvPr id="52" name="テキスト ボックス 51"/>
            <p:cNvSpPr txBox="1"/>
            <p:nvPr/>
          </p:nvSpPr>
          <p:spPr>
            <a:xfrm>
              <a:off x="7138038" y="2141332"/>
              <a:ext cx="889000" cy="461665"/>
            </a:xfrm>
            <a:prstGeom prst="rect">
              <a:avLst/>
            </a:prstGeom>
            <a:noFill/>
          </p:spPr>
          <p:txBody>
            <a:bodyPr wrap="square" rtlCol="0">
              <a:spAutoFit/>
            </a:bodyPr>
            <a:lstStyle/>
            <a:p>
              <a:r>
                <a:rPr lang="ja-JP" altLang="en-US" sz="2400" b="1" dirty="0">
                  <a:solidFill>
                    <a:schemeClr val="accent6">
                      <a:lumMod val="75000"/>
                    </a:schemeClr>
                  </a:solidFill>
                  <a:latin typeface="メイリオ" pitchFamily="50" charset="-128"/>
                  <a:ea typeface="メイリオ" pitchFamily="50" charset="-128"/>
                  <a:cs typeface="メイリオ" pitchFamily="50" charset="-128"/>
                </a:rPr>
                <a:t>上司</a:t>
              </a:r>
              <a:endParaRPr kumimoji="1" lang="ja-JP" altLang="en-US" sz="2400" b="1"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53" name="テキスト ボックス 52"/>
            <p:cNvSpPr txBox="1"/>
            <p:nvPr/>
          </p:nvSpPr>
          <p:spPr>
            <a:xfrm>
              <a:off x="7138038" y="5052807"/>
              <a:ext cx="889000" cy="461665"/>
            </a:xfrm>
            <a:prstGeom prst="rect">
              <a:avLst/>
            </a:prstGeom>
            <a:noFill/>
          </p:spPr>
          <p:txBody>
            <a:bodyPr wrap="square" rtlCol="0">
              <a:spAutoFit/>
            </a:bodyPr>
            <a:lstStyle/>
            <a:p>
              <a:r>
                <a:rPr lang="ja-JP" altLang="en-US" sz="2400" b="1" i="1" dirty="0">
                  <a:solidFill>
                    <a:schemeClr val="accent6">
                      <a:lumMod val="75000"/>
                    </a:schemeClr>
                  </a:solidFill>
                  <a:latin typeface="メイリオ" pitchFamily="50" charset="-128"/>
                  <a:ea typeface="メイリオ" pitchFamily="50" charset="-128"/>
                  <a:cs typeface="メイリオ" pitchFamily="50" charset="-128"/>
                </a:rPr>
                <a:t>部下</a:t>
              </a:r>
              <a:endParaRPr kumimoji="1" lang="ja-JP" altLang="en-US" sz="2400" b="1" i="1"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58" name="テキスト ボックス 57"/>
            <p:cNvSpPr txBox="1"/>
            <p:nvPr/>
          </p:nvSpPr>
          <p:spPr>
            <a:xfrm>
              <a:off x="12864196" y="1456331"/>
              <a:ext cx="1689100" cy="400110"/>
            </a:xfrm>
            <a:prstGeom prst="rect">
              <a:avLst/>
            </a:prstGeom>
            <a:noFill/>
          </p:spPr>
          <p:txBody>
            <a:bodyPr wrap="square" rtlCol="0">
              <a:spAutoFit/>
            </a:bodyPr>
            <a:lstStyle/>
            <a:p>
              <a:r>
                <a:rPr kumimoji="1"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kumimoji="1" lang="ja-JP" altLang="en-US" sz="2000" dirty="0">
                  <a:solidFill>
                    <a:schemeClr val="accent6">
                      <a:lumMod val="75000"/>
                    </a:schemeClr>
                  </a:solidFill>
                  <a:latin typeface="メイリオ" pitchFamily="50" charset="-128"/>
                  <a:ea typeface="メイリオ" pitchFamily="50" charset="-128"/>
                  <a:cs typeface="メイリオ" pitchFamily="50" charset="-128"/>
                </a:rPr>
                <a:t>ア</a:t>
              </a:r>
              <a:r>
                <a:rPr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a:t>
              </a:r>
              <a:r>
                <a:rPr lang="en-US" altLang="ja-JP" sz="2000" dirty="0">
                  <a:solidFill>
                    <a:schemeClr val="accent6">
                      <a:lumMod val="75000"/>
                    </a:schemeClr>
                  </a:solidFill>
                  <a:latin typeface="メイリオ" pitchFamily="50" charset="-128"/>
                  <a:ea typeface="メイリオ" pitchFamily="50" charset="-128"/>
                  <a:cs typeface="メイリオ" pitchFamily="50" charset="-128"/>
                </a:rPr>
                <a:t>10</a:t>
              </a:r>
              <a:endParaRPr kumimoji="1" lang="ja-JP" altLang="en-US" sz="2000"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59" name="テキスト ボックス 58"/>
            <p:cNvSpPr txBox="1"/>
            <p:nvPr/>
          </p:nvSpPr>
          <p:spPr>
            <a:xfrm>
              <a:off x="8080873" y="1438655"/>
              <a:ext cx="1511300" cy="400110"/>
            </a:xfrm>
            <a:prstGeom prst="rect">
              <a:avLst/>
            </a:prstGeom>
            <a:noFill/>
          </p:spPr>
          <p:txBody>
            <a:bodyPr wrap="square" rtlCol="0">
              <a:spAutoFit/>
            </a:bodyPr>
            <a:lstStyle/>
            <a:p>
              <a:r>
                <a:rPr kumimoji="1"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エ</a:t>
              </a:r>
              <a:r>
                <a:rPr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＝４</a:t>
              </a:r>
              <a:endParaRPr kumimoji="1" lang="ja-JP" altLang="en-US" sz="2000"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70" name="下矢印 69"/>
            <p:cNvSpPr/>
            <p:nvPr/>
          </p:nvSpPr>
          <p:spPr>
            <a:xfrm rot="5400000">
              <a:off x="11395270" y="4594665"/>
              <a:ext cx="889000" cy="1333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b="1" dirty="0">
                <a:latin typeface="メイリオ" pitchFamily="50" charset="-128"/>
                <a:ea typeface="メイリオ" pitchFamily="50" charset="-128"/>
                <a:cs typeface="メイリオ" pitchFamily="50" charset="-128"/>
              </a:endParaRPr>
            </a:p>
          </p:txBody>
        </p:sp>
        <p:sp>
          <p:nvSpPr>
            <p:cNvPr id="71" name="テキスト ボックス 70"/>
            <p:cNvSpPr txBox="1"/>
            <p:nvPr/>
          </p:nvSpPr>
          <p:spPr>
            <a:xfrm>
              <a:off x="10950770" y="5097016"/>
              <a:ext cx="1822450" cy="400110"/>
            </a:xfrm>
            <a:prstGeom prst="rect">
              <a:avLst/>
            </a:prstGeom>
            <a:noFill/>
          </p:spPr>
          <p:txBody>
            <a:bodyPr wrap="square" rtlCol="0">
              <a:spAutoFit/>
            </a:bodyPr>
            <a:lstStyle/>
            <a:p>
              <a:pPr algn="ctr"/>
              <a:r>
                <a:rPr lang="ja-JP" altLang="en-US" sz="2000" b="1" dirty="0">
                  <a:latin typeface="メイリオ" pitchFamily="50" charset="-128"/>
                  <a:ea typeface="メイリオ" pitchFamily="50" charset="-128"/>
                  <a:cs typeface="メイリオ" pitchFamily="50" charset="-128"/>
                </a:rPr>
                <a:t>能力不足</a:t>
              </a:r>
              <a:endParaRPr lang="en-US" altLang="ja-JP" sz="2000" b="1" dirty="0">
                <a:latin typeface="メイリオ" pitchFamily="50" charset="-128"/>
                <a:ea typeface="メイリオ" pitchFamily="50" charset="-128"/>
                <a:cs typeface="メイリオ" pitchFamily="50" charset="-128"/>
              </a:endParaRPr>
            </a:p>
          </p:txBody>
        </p:sp>
        <p:sp>
          <p:nvSpPr>
            <p:cNvPr id="76" name="テキスト ボックス 75"/>
            <p:cNvSpPr txBox="1"/>
            <p:nvPr/>
          </p:nvSpPr>
          <p:spPr>
            <a:xfrm>
              <a:off x="12864196" y="4216811"/>
              <a:ext cx="1377950" cy="400110"/>
            </a:xfrm>
            <a:prstGeom prst="rect">
              <a:avLst/>
            </a:prstGeom>
            <a:noFill/>
          </p:spPr>
          <p:txBody>
            <a:bodyPr wrap="square" rtlCol="0">
              <a:spAutoFit/>
            </a:bodyPr>
            <a:lstStyle/>
            <a:p>
              <a:r>
                <a:rPr kumimoji="1"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イ</a:t>
              </a:r>
              <a:r>
                <a:rPr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＝８</a:t>
              </a:r>
              <a:endParaRPr kumimoji="1" lang="ja-JP" altLang="en-US" sz="2000" dirty="0">
                <a:solidFill>
                  <a:schemeClr val="accent6">
                    <a:lumMod val="75000"/>
                  </a:schemeClr>
                </a:solidFill>
                <a:latin typeface="メイリオ" pitchFamily="50" charset="-128"/>
                <a:ea typeface="メイリオ" pitchFamily="50" charset="-128"/>
                <a:cs typeface="メイリオ" pitchFamily="50" charset="-128"/>
              </a:endParaRPr>
            </a:p>
          </p:txBody>
        </p:sp>
        <p:grpSp>
          <p:nvGrpSpPr>
            <p:cNvPr id="77" name="グループ化 76"/>
            <p:cNvGrpSpPr/>
            <p:nvPr/>
          </p:nvGrpSpPr>
          <p:grpSpPr>
            <a:xfrm>
              <a:off x="8162558" y="3083365"/>
              <a:ext cx="2755900" cy="1333500"/>
              <a:chOff x="-2228851" y="2317750"/>
              <a:chExt cx="2755900" cy="1333500"/>
            </a:xfrm>
          </p:grpSpPr>
          <p:sp>
            <p:nvSpPr>
              <p:cNvPr id="78" name="下矢印 77"/>
              <p:cNvSpPr/>
              <p:nvPr/>
            </p:nvSpPr>
            <p:spPr>
              <a:xfrm rot="10800000">
                <a:off x="-1295400" y="2317750"/>
                <a:ext cx="889000" cy="1333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b="1" dirty="0">
                  <a:latin typeface="メイリオ" pitchFamily="50" charset="-128"/>
                  <a:ea typeface="メイリオ" pitchFamily="50" charset="-128"/>
                  <a:cs typeface="メイリオ" pitchFamily="50" charset="-128"/>
                </a:endParaRPr>
              </a:p>
            </p:txBody>
          </p:sp>
          <p:sp>
            <p:nvSpPr>
              <p:cNvPr id="79" name="テキスト ボックス 78"/>
              <p:cNvSpPr txBox="1"/>
              <p:nvPr/>
            </p:nvSpPr>
            <p:spPr>
              <a:xfrm>
                <a:off x="-2228851" y="2628900"/>
                <a:ext cx="2755900" cy="707886"/>
              </a:xfrm>
              <a:prstGeom prst="rect">
                <a:avLst/>
              </a:prstGeom>
              <a:noFill/>
            </p:spPr>
            <p:txBody>
              <a:bodyPr wrap="square" rtlCol="0">
                <a:spAutoFit/>
              </a:bodyPr>
              <a:lstStyle/>
              <a:p>
                <a:pPr algn="ctr"/>
                <a:r>
                  <a:rPr lang="ja-JP" altLang="en-US" sz="2000" b="1" dirty="0">
                    <a:latin typeface="メイリオ" pitchFamily="50" charset="-128"/>
                    <a:ea typeface="メイリオ" pitchFamily="50" charset="-128"/>
                    <a:cs typeface="メイリオ" pitchFamily="50" charset="-128"/>
                  </a:rPr>
                  <a:t>情報収集</a:t>
                </a:r>
                <a:r>
                  <a:rPr kumimoji="1" lang="ja-JP" altLang="en-US" sz="2000" b="1" dirty="0">
                    <a:latin typeface="メイリオ" pitchFamily="50" charset="-128"/>
                    <a:ea typeface="メイリオ" pitchFamily="50" charset="-128"/>
                    <a:cs typeface="メイリオ" pitchFamily="50" charset="-128"/>
                  </a:rPr>
                  <a:t>の</a:t>
                </a:r>
                <a:endParaRPr kumimoji="1" lang="en-US" altLang="ja-JP" sz="2000" b="1" dirty="0">
                  <a:latin typeface="メイリオ" pitchFamily="50" charset="-128"/>
                  <a:ea typeface="メイリオ" pitchFamily="50" charset="-128"/>
                  <a:cs typeface="メイリオ" pitchFamily="50" charset="-128"/>
                </a:endParaRPr>
              </a:p>
              <a:p>
                <a:pPr algn="ctr"/>
                <a:r>
                  <a:rPr lang="ja-JP" altLang="en-US" sz="2000" b="1" dirty="0">
                    <a:latin typeface="メイリオ" pitchFamily="50" charset="-128"/>
                    <a:ea typeface="メイリオ" pitchFamily="50" charset="-128"/>
                    <a:cs typeface="メイリオ" pitchFamily="50" charset="-128"/>
                  </a:rPr>
                  <a:t>不完全さ</a:t>
                </a:r>
                <a:endParaRPr kumimoji="1" lang="ja-JP" altLang="en-US" sz="2000" b="1" dirty="0">
                  <a:latin typeface="メイリオ" pitchFamily="50" charset="-128"/>
                  <a:ea typeface="メイリオ" pitchFamily="50" charset="-128"/>
                  <a:cs typeface="メイリオ" pitchFamily="50" charset="-128"/>
                </a:endParaRPr>
              </a:p>
            </p:txBody>
          </p:sp>
        </p:grpSp>
        <p:sp>
          <p:nvSpPr>
            <p:cNvPr id="84" name="テキスト ボックス 83"/>
            <p:cNvSpPr txBox="1"/>
            <p:nvPr/>
          </p:nvSpPr>
          <p:spPr>
            <a:xfrm>
              <a:off x="8125323" y="4217652"/>
              <a:ext cx="1511300" cy="400110"/>
            </a:xfrm>
            <a:prstGeom prst="rect">
              <a:avLst/>
            </a:prstGeom>
            <a:noFill/>
          </p:spPr>
          <p:txBody>
            <a:bodyPr wrap="square" rtlCol="0">
              <a:spAutoFit/>
            </a:bodyPr>
            <a:lstStyle/>
            <a:p>
              <a:r>
                <a:rPr kumimoji="1"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ウ</a:t>
              </a:r>
              <a:r>
                <a:rPr lang="en-US" altLang="ja-JP" sz="2000" dirty="0">
                  <a:solidFill>
                    <a:schemeClr val="accent6">
                      <a:lumMod val="75000"/>
                    </a:schemeClr>
                  </a:solidFill>
                  <a:latin typeface="メイリオ" pitchFamily="50" charset="-128"/>
                  <a:ea typeface="メイリオ" pitchFamily="50" charset="-128"/>
                  <a:cs typeface="メイリオ" pitchFamily="50" charset="-128"/>
                </a:rPr>
                <a:t>)</a:t>
              </a:r>
              <a:r>
                <a:rPr lang="ja-JP" altLang="en-US" sz="2000" dirty="0">
                  <a:solidFill>
                    <a:schemeClr val="accent6">
                      <a:lumMod val="75000"/>
                    </a:schemeClr>
                  </a:solidFill>
                  <a:latin typeface="メイリオ" pitchFamily="50" charset="-128"/>
                  <a:ea typeface="メイリオ" pitchFamily="50" charset="-128"/>
                  <a:cs typeface="メイリオ" pitchFamily="50" charset="-128"/>
                </a:rPr>
                <a:t>＝６</a:t>
              </a:r>
              <a:endParaRPr kumimoji="1" lang="ja-JP" altLang="en-US" sz="2000"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85" name="テキスト ボックス 84"/>
            <p:cNvSpPr txBox="1"/>
            <p:nvPr/>
          </p:nvSpPr>
          <p:spPr>
            <a:xfrm>
              <a:off x="9014323" y="987115"/>
              <a:ext cx="889000" cy="461665"/>
            </a:xfrm>
            <a:prstGeom prst="rect">
              <a:avLst/>
            </a:prstGeom>
            <a:noFill/>
          </p:spPr>
          <p:txBody>
            <a:bodyPr wrap="square" rtlCol="0">
              <a:spAutoFit/>
            </a:bodyPr>
            <a:lstStyle/>
            <a:p>
              <a:pPr algn="ctr"/>
              <a:r>
                <a:rPr lang="ja-JP" altLang="en-US" sz="2400" b="1" dirty="0">
                  <a:solidFill>
                    <a:schemeClr val="accent6">
                      <a:lumMod val="75000"/>
                    </a:schemeClr>
                  </a:solidFill>
                  <a:latin typeface="メイリオ" pitchFamily="50" charset="-128"/>
                  <a:ea typeface="メイリオ" pitchFamily="50" charset="-128"/>
                  <a:cs typeface="メイリオ" pitchFamily="50" charset="-128"/>
                </a:rPr>
                <a:t>期末</a:t>
              </a:r>
              <a:endParaRPr kumimoji="1" lang="ja-JP" altLang="en-US" sz="2400" b="1" dirty="0">
                <a:solidFill>
                  <a:schemeClr val="accent6">
                    <a:lumMod val="75000"/>
                  </a:schemeClr>
                </a:solidFill>
                <a:latin typeface="メイリオ" pitchFamily="50" charset="-128"/>
                <a:ea typeface="メイリオ" pitchFamily="50" charset="-128"/>
                <a:cs typeface="メイリオ" pitchFamily="50" charset="-128"/>
              </a:endParaRPr>
            </a:p>
          </p:txBody>
        </p:sp>
        <p:sp>
          <p:nvSpPr>
            <p:cNvPr id="86" name="テキスト ボックス 85"/>
            <p:cNvSpPr txBox="1"/>
            <p:nvPr/>
          </p:nvSpPr>
          <p:spPr>
            <a:xfrm>
              <a:off x="13838258" y="987115"/>
              <a:ext cx="889000" cy="461665"/>
            </a:xfrm>
            <a:prstGeom prst="rect">
              <a:avLst/>
            </a:prstGeom>
            <a:noFill/>
          </p:spPr>
          <p:txBody>
            <a:bodyPr wrap="square" rtlCol="0">
              <a:spAutoFit/>
            </a:bodyPr>
            <a:lstStyle/>
            <a:p>
              <a:pPr algn="ctr"/>
              <a:r>
                <a:rPr lang="ja-JP" altLang="en-US" sz="2400" b="1" dirty="0">
                  <a:solidFill>
                    <a:schemeClr val="accent6">
                      <a:lumMod val="75000"/>
                    </a:schemeClr>
                  </a:solidFill>
                  <a:latin typeface="メイリオ" pitchFamily="50" charset="-128"/>
                  <a:ea typeface="メイリオ" pitchFamily="50" charset="-128"/>
                  <a:cs typeface="メイリオ" pitchFamily="50" charset="-128"/>
                </a:rPr>
                <a:t>期初</a:t>
              </a:r>
              <a:endParaRPr kumimoji="1" lang="ja-JP" altLang="en-US" sz="2400" b="1" dirty="0">
                <a:solidFill>
                  <a:schemeClr val="accent6">
                    <a:lumMod val="75000"/>
                  </a:schemeClr>
                </a:solidFill>
                <a:latin typeface="メイリオ" pitchFamily="50" charset="-128"/>
                <a:ea typeface="メイリオ" pitchFamily="50" charset="-128"/>
                <a:cs typeface="メイリオ" pitchFamily="50" charset="-128"/>
              </a:endParaRPr>
            </a:p>
          </p:txBody>
        </p:sp>
      </p:grpSp>
      <p:pic>
        <p:nvPicPr>
          <p:cNvPr id="2" name="図 1"/>
          <p:cNvPicPr>
            <a:picLocks noChangeAspect="1"/>
          </p:cNvPicPr>
          <p:nvPr/>
        </p:nvPicPr>
        <p:blipFill>
          <a:blip r:embed="rId3"/>
          <a:stretch>
            <a:fillRect/>
          </a:stretch>
        </p:blipFill>
        <p:spPr>
          <a:xfrm>
            <a:off x="329897" y="2936776"/>
            <a:ext cx="3924000" cy="2288401"/>
          </a:xfrm>
          <a:prstGeom prst="rect">
            <a:avLst/>
          </a:prstGeom>
        </p:spPr>
      </p:pic>
    </p:spTree>
    <p:extLst>
      <p:ext uri="{BB962C8B-B14F-4D97-AF65-F5344CB8AC3E}">
        <p14:creationId xmlns:p14="http://schemas.microsoft.com/office/powerpoint/2010/main" val="724705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16633" y="144463"/>
            <a:ext cx="6741368" cy="350334"/>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フィードバック面談の進め方①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grpSp>
        <p:nvGrpSpPr>
          <p:cNvPr id="35" name="グループ化 34"/>
          <p:cNvGrpSpPr/>
          <p:nvPr/>
        </p:nvGrpSpPr>
        <p:grpSpPr>
          <a:xfrm>
            <a:off x="260649" y="757731"/>
            <a:ext cx="3816424" cy="344488"/>
            <a:chOff x="188639" y="2658743"/>
            <a:chExt cx="6854202" cy="344488"/>
          </a:xfrm>
        </p:grpSpPr>
        <p:sp>
          <p:nvSpPr>
            <p:cNvPr id="36" name="正方形/長方形 35"/>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フィードバック面談の準備物</a:t>
              </a:r>
            </a:p>
          </p:txBody>
        </p:sp>
      </p:grpSp>
      <p:sp>
        <p:nvSpPr>
          <p:cNvPr id="38" name="Rectangle 20"/>
          <p:cNvSpPr>
            <a:spLocks noChangeArrowheads="1"/>
          </p:cNvSpPr>
          <p:nvPr/>
        </p:nvSpPr>
        <p:spPr bwMode="auto">
          <a:xfrm>
            <a:off x="333821" y="1084206"/>
            <a:ext cx="6207473" cy="962081"/>
          </a:xfrm>
          <a:prstGeom prst="rect">
            <a:avLst/>
          </a:prstGeom>
          <a:noFill/>
          <a:ln w="9525">
            <a:noFill/>
            <a:miter lim="800000"/>
            <a:headEnd/>
            <a:tailEnd/>
          </a:ln>
        </p:spPr>
        <p:txBody>
          <a:bodyPr wrap="square" lIns="90000" tIns="46800" rIns="90000" bIns="46800">
            <a:noAutofit/>
          </a:bodyPr>
          <a:lstStyle/>
          <a:p>
            <a:r>
              <a:rPr lang="ja-JP" altLang="en-US" sz="1200" dirty="0"/>
              <a:t>フィードバック面談の準備物は以下の通りです。</a:t>
            </a:r>
            <a:endParaRPr lang="en-US" altLang="ja-JP" sz="1200" dirty="0"/>
          </a:p>
          <a:p>
            <a:r>
              <a:rPr lang="ja-JP" altLang="en-US" sz="1200" dirty="0"/>
              <a:t>　①部下が自己評価した今期の評価シート</a:t>
            </a:r>
            <a:endParaRPr lang="en-US" altLang="ja-JP" sz="1200" dirty="0"/>
          </a:p>
          <a:p>
            <a:r>
              <a:rPr lang="ja-JP" altLang="en-US" sz="1200" dirty="0"/>
              <a:t>　②目標設定面談時のメモなど</a:t>
            </a:r>
            <a:endParaRPr lang="en-US" altLang="ja-JP" sz="1200" dirty="0"/>
          </a:p>
          <a:p>
            <a:pPr marL="265113" indent="-265113"/>
            <a:r>
              <a:rPr lang="ja-JP" altLang="en-US" sz="1200" dirty="0"/>
              <a:t>　③部下の自己評価と、一次評価が異なる場合は、事前にフィードバック面談でどう伝えるか整理する</a:t>
            </a:r>
          </a:p>
        </p:txBody>
      </p:sp>
      <p:sp>
        <p:nvSpPr>
          <p:cNvPr id="39" name="Rectangle 20"/>
          <p:cNvSpPr>
            <a:spLocks noChangeArrowheads="1"/>
          </p:cNvSpPr>
          <p:nvPr/>
        </p:nvSpPr>
        <p:spPr bwMode="auto">
          <a:xfrm>
            <a:off x="333820" y="2191664"/>
            <a:ext cx="6207473" cy="529088"/>
          </a:xfrm>
          <a:prstGeom prst="rect">
            <a:avLst/>
          </a:prstGeom>
          <a:solidFill>
            <a:schemeClr val="tx2">
              <a:lumMod val="20000"/>
              <a:lumOff val="80000"/>
            </a:schemeClr>
          </a:solidFill>
          <a:ln w="9525">
            <a:solidFill>
              <a:schemeClr val="bg1"/>
            </a:solidFill>
            <a:miter lim="800000"/>
            <a:headEnd/>
            <a:tailEnd/>
          </a:ln>
        </p:spPr>
        <p:txBody>
          <a:bodyPr wrap="square" lIns="90000" tIns="46800" rIns="90000" bIns="46800">
            <a:noAutofit/>
          </a:bodyPr>
          <a:lstStyle/>
          <a:p>
            <a:pPr eaLnBrk="1" hangingPunct="1"/>
            <a:r>
              <a:rPr lang="en-US" altLang="ja-JP" sz="1200" dirty="0"/>
              <a:t>【</a:t>
            </a:r>
            <a:r>
              <a:rPr lang="ja-JP" altLang="en-US" sz="1200" dirty="0"/>
              <a:t>留意点</a:t>
            </a:r>
            <a:r>
              <a:rPr lang="en-US" altLang="ja-JP" sz="1200" dirty="0"/>
              <a:t>】</a:t>
            </a:r>
          </a:p>
          <a:p>
            <a:pPr eaLnBrk="1" hangingPunct="1"/>
            <a:r>
              <a:rPr lang="ja-JP" altLang="en-US" sz="1200" dirty="0"/>
              <a:t>フィードバック面談では、部下に自分の課題を内省してもらうことが一番大切です。</a:t>
            </a:r>
            <a:endParaRPr lang="en-US" altLang="ja-JP" sz="1200" dirty="0"/>
          </a:p>
        </p:txBody>
      </p:sp>
      <p:pic>
        <p:nvPicPr>
          <p:cNvPr id="42" name="図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3150" y="527236"/>
            <a:ext cx="1454138" cy="1116621"/>
          </a:xfrm>
          <a:prstGeom prst="rect">
            <a:avLst/>
          </a:prstGeom>
        </p:spPr>
      </p:pic>
      <p:grpSp>
        <p:nvGrpSpPr>
          <p:cNvPr id="43" name="グループ化 42"/>
          <p:cNvGrpSpPr/>
          <p:nvPr/>
        </p:nvGrpSpPr>
        <p:grpSpPr>
          <a:xfrm>
            <a:off x="260647" y="3163833"/>
            <a:ext cx="5832647" cy="344488"/>
            <a:chOff x="188639" y="2658743"/>
            <a:chExt cx="6854202" cy="344488"/>
          </a:xfrm>
        </p:grpSpPr>
        <p:sp>
          <p:nvSpPr>
            <p:cNvPr id="44" name="正方形/長方形 43"/>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フィードバック面談の流れ</a:t>
              </a:r>
            </a:p>
          </p:txBody>
        </p:sp>
      </p:grpSp>
      <p:sp>
        <p:nvSpPr>
          <p:cNvPr id="46" name="テキスト ボックス 45"/>
          <p:cNvSpPr txBox="1"/>
          <p:nvPr/>
        </p:nvSpPr>
        <p:spPr>
          <a:xfrm>
            <a:off x="333374" y="3494256"/>
            <a:ext cx="6191251" cy="276999"/>
          </a:xfrm>
          <a:prstGeom prst="rect">
            <a:avLst/>
          </a:prstGeom>
          <a:noFill/>
        </p:spPr>
        <p:txBody>
          <a:bodyPr wrap="square" rtlCol="0">
            <a:spAutoFit/>
          </a:bodyPr>
          <a:lstStyle/>
          <a:p>
            <a:pPr indent="84138" eaLnBrk="1" hangingPunct="1">
              <a:spcBef>
                <a:spcPts val="600"/>
              </a:spcBef>
            </a:pPr>
            <a:r>
              <a:rPr lang="ja-JP" altLang="en-US" sz="1200" dirty="0"/>
              <a:t>フィードバック面談は、「目標項目」の１つずつに対して、下記の流れで進めてください。</a:t>
            </a:r>
          </a:p>
        </p:txBody>
      </p:sp>
      <p:sp>
        <p:nvSpPr>
          <p:cNvPr id="47" name="テキスト ボックス 46"/>
          <p:cNvSpPr txBox="1"/>
          <p:nvPr/>
        </p:nvSpPr>
        <p:spPr>
          <a:xfrm>
            <a:off x="1772816" y="3886234"/>
            <a:ext cx="3240360" cy="461665"/>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まず、本人から「自己評価」「自己のコメント」を説明させる</a:t>
            </a:r>
          </a:p>
        </p:txBody>
      </p:sp>
      <p:cxnSp>
        <p:nvCxnSpPr>
          <p:cNvPr id="50" name="カギ線コネクタ 49"/>
          <p:cNvCxnSpPr>
            <a:stCxn id="47" idx="2"/>
            <a:endCxn id="54" idx="0"/>
          </p:cNvCxnSpPr>
          <p:nvPr/>
        </p:nvCxnSpPr>
        <p:spPr>
          <a:xfrm rot="5400000">
            <a:off x="2139461" y="3926522"/>
            <a:ext cx="832158" cy="167491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330484" y="5180057"/>
            <a:ext cx="2775199" cy="461666"/>
          </a:xfrm>
          <a:prstGeom prst="rect">
            <a:avLst/>
          </a:prstGeom>
          <a:noFill/>
          <a:ln>
            <a:solidFill>
              <a:schemeClr val="tx1"/>
            </a:solidFill>
          </a:ln>
        </p:spPr>
        <p:txBody>
          <a:bodyPr wrap="square" rtlCol="0" anchor="ctr">
            <a:noAutofit/>
          </a:bodyPr>
          <a:lstStyle/>
          <a:p>
            <a:pPr algn="ctr" eaLnBrk="1" hangingPunct="1">
              <a:spcBef>
                <a:spcPts val="400"/>
              </a:spcBef>
            </a:pPr>
            <a:r>
              <a:rPr lang="ja-JP" altLang="en-US" sz="1200" dirty="0"/>
              <a:t>承認と内省支援を行う</a:t>
            </a:r>
          </a:p>
        </p:txBody>
      </p:sp>
      <p:sp>
        <p:nvSpPr>
          <p:cNvPr id="55" name="テキスト ボックス 54"/>
          <p:cNvSpPr txBox="1"/>
          <p:nvPr/>
        </p:nvSpPr>
        <p:spPr>
          <a:xfrm>
            <a:off x="3748224" y="5180058"/>
            <a:ext cx="2772308" cy="461665"/>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前ページの</a:t>
            </a:r>
            <a:r>
              <a:rPr lang="en-US" altLang="ja-JP" sz="1200" dirty="0"/>
              <a:t>3</a:t>
            </a:r>
            <a:r>
              <a:rPr lang="ja-JP" altLang="en-US" sz="1200" dirty="0"/>
              <a:t>ステップを使って、ギャップを解消する</a:t>
            </a:r>
          </a:p>
        </p:txBody>
      </p:sp>
      <p:cxnSp>
        <p:nvCxnSpPr>
          <p:cNvPr id="56" name="カギ線コネクタ 55"/>
          <p:cNvCxnSpPr>
            <a:stCxn id="47" idx="2"/>
            <a:endCxn id="55" idx="0"/>
          </p:cNvCxnSpPr>
          <p:nvPr/>
        </p:nvCxnSpPr>
        <p:spPr>
          <a:xfrm rot="16200000" flipH="1">
            <a:off x="3847608" y="3893287"/>
            <a:ext cx="832159" cy="174138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333375" y="4522113"/>
            <a:ext cx="2772308" cy="430887"/>
          </a:xfrm>
          <a:prstGeom prst="rect">
            <a:avLst/>
          </a:prstGeom>
          <a:solidFill>
            <a:schemeClr val="tx2">
              <a:lumMod val="20000"/>
              <a:lumOff val="80000"/>
            </a:schemeClr>
          </a:solidFill>
        </p:spPr>
        <p:txBody>
          <a:bodyPr wrap="square" rtlCol="0">
            <a:spAutoFit/>
          </a:bodyPr>
          <a:lstStyle/>
          <a:p>
            <a:pPr eaLnBrk="1" hangingPunct="1"/>
            <a:r>
              <a:rPr kumimoji="1" lang="ja-JP" altLang="en-US" sz="1100" dirty="0"/>
              <a:t>部下の自己評価と、上司の一次評価が一致している場合</a:t>
            </a:r>
          </a:p>
        </p:txBody>
      </p:sp>
      <p:sp>
        <p:nvSpPr>
          <p:cNvPr id="61" name="テキスト ボックス 60"/>
          <p:cNvSpPr txBox="1"/>
          <p:nvPr/>
        </p:nvSpPr>
        <p:spPr>
          <a:xfrm>
            <a:off x="3748224" y="4522113"/>
            <a:ext cx="2772308" cy="430887"/>
          </a:xfrm>
          <a:prstGeom prst="rect">
            <a:avLst/>
          </a:prstGeom>
          <a:solidFill>
            <a:schemeClr val="tx2">
              <a:lumMod val="20000"/>
              <a:lumOff val="80000"/>
            </a:schemeClr>
          </a:solidFill>
        </p:spPr>
        <p:txBody>
          <a:bodyPr wrap="square" rtlCol="0">
            <a:spAutoFit/>
          </a:bodyPr>
          <a:lstStyle/>
          <a:p>
            <a:pPr eaLnBrk="1" hangingPunct="1"/>
            <a:r>
              <a:rPr lang="ja-JP" altLang="en-US" sz="1100" dirty="0"/>
              <a:t>部下の自己評価と、上司の一次評価が一致していない場合</a:t>
            </a:r>
          </a:p>
        </p:txBody>
      </p:sp>
      <p:sp>
        <p:nvSpPr>
          <p:cNvPr id="62" name="テキスト ボックス 61"/>
          <p:cNvSpPr txBox="1"/>
          <p:nvPr/>
        </p:nvSpPr>
        <p:spPr>
          <a:xfrm>
            <a:off x="2005396" y="6044153"/>
            <a:ext cx="2775199" cy="276999"/>
          </a:xfrm>
          <a:prstGeom prst="rect">
            <a:avLst/>
          </a:prstGeom>
          <a:noFill/>
          <a:ln>
            <a:solidFill>
              <a:schemeClr val="tx1"/>
            </a:solidFill>
          </a:ln>
        </p:spPr>
        <p:txBody>
          <a:bodyPr wrap="square" rtlCol="0">
            <a:spAutoFit/>
          </a:bodyPr>
          <a:lstStyle/>
          <a:p>
            <a:pPr algn="ctr" eaLnBrk="1" hangingPunct="1">
              <a:spcBef>
                <a:spcPts val="400"/>
              </a:spcBef>
            </a:pPr>
            <a:r>
              <a:rPr lang="ja-JP" altLang="en-US" sz="1200" dirty="0"/>
              <a:t>翌期の成長課題を伝える</a:t>
            </a:r>
          </a:p>
        </p:txBody>
      </p:sp>
      <p:cxnSp>
        <p:nvCxnSpPr>
          <p:cNvPr id="63" name="カギ線コネクタ 62"/>
          <p:cNvCxnSpPr>
            <a:stCxn id="54" idx="2"/>
            <a:endCxn id="62" idx="0"/>
          </p:cNvCxnSpPr>
          <p:nvPr/>
        </p:nvCxnSpPr>
        <p:spPr>
          <a:xfrm rot="16200000" flipH="1">
            <a:off x="2354325" y="5005482"/>
            <a:ext cx="402430" cy="167491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カギ線コネクタ 63"/>
          <p:cNvCxnSpPr>
            <a:stCxn id="55" idx="2"/>
            <a:endCxn id="62" idx="0"/>
          </p:cNvCxnSpPr>
          <p:nvPr/>
        </p:nvCxnSpPr>
        <p:spPr>
          <a:xfrm rot="5400000">
            <a:off x="4062472" y="4972247"/>
            <a:ext cx="402430" cy="174138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図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4563" y="7453213"/>
            <a:ext cx="1008000" cy="1243284"/>
          </a:xfrm>
          <a:prstGeom prst="rect">
            <a:avLst/>
          </a:prstGeom>
        </p:spPr>
      </p:pic>
      <p:sp>
        <p:nvSpPr>
          <p:cNvPr id="26" name="円形吹き出し 25"/>
          <p:cNvSpPr/>
          <p:nvPr/>
        </p:nvSpPr>
        <p:spPr>
          <a:xfrm>
            <a:off x="4186698" y="6882111"/>
            <a:ext cx="1830178" cy="821527"/>
          </a:xfrm>
          <a:prstGeom prst="wedgeEllipseCallout">
            <a:avLst>
              <a:gd name="adj1" fmla="val -62616"/>
              <a:gd name="adj2" fmla="val 51023"/>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r>
              <a:rPr lang="ja-JP" altLang="en-US" sz="1100" dirty="0">
                <a:solidFill>
                  <a:schemeClr val="tx1"/>
                </a:solidFill>
              </a:rPr>
              <a:t>こうやって、課長とじっくり話をするのはいいですね</a:t>
            </a:r>
            <a:endParaRPr kumimoji="1" lang="ja-JP" altLang="en-US" sz="1100" dirty="0">
              <a:solidFill>
                <a:schemeClr val="tx1"/>
              </a:solidFill>
            </a:endParaRPr>
          </a:p>
        </p:txBody>
      </p:sp>
      <p:sp>
        <p:nvSpPr>
          <p:cNvPr id="27" name="円形吹き出し 26"/>
          <p:cNvSpPr/>
          <p:nvPr/>
        </p:nvSpPr>
        <p:spPr>
          <a:xfrm>
            <a:off x="1057318" y="6882111"/>
            <a:ext cx="1830178" cy="821527"/>
          </a:xfrm>
          <a:prstGeom prst="wedgeEllipseCallout">
            <a:avLst>
              <a:gd name="adj1" fmla="val 50457"/>
              <a:gd name="adj2" fmla="val 53952"/>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r>
              <a:rPr kumimoji="1" lang="ja-JP" altLang="en-US" sz="1100" dirty="0">
                <a:solidFill>
                  <a:schemeClr val="tx1"/>
                </a:solidFill>
              </a:rPr>
              <a:t>自分の改善点が整理できました！</a:t>
            </a:r>
            <a:r>
              <a:rPr lang="ja-JP" altLang="en-US" sz="1100" dirty="0">
                <a:solidFill>
                  <a:schemeClr val="tx1"/>
                </a:solidFill>
              </a:rPr>
              <a:t>翌期に向けて頑張ります！</a:t>
            </a:r>
          </a:p>
        </p:txBody>
      </p:sp>
    </p:spTree>
    <p:extLst>
      <p:ext uri="{BB962C8B-B14F-4D97-AF65-F5344CB8AC3E}">
        <p14:creationId xmlns:p14="http://schemas.microsoft.com/office/powerpoint/2010/main" val="13197352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260648" y="704528"/>
            <a:ext cx="5832647" cy="344488"/>
            <a:chOff x="188639" y="2658743"/>
            <a:chExt cx="6854202" cy="344488"/>
          </a:xfrm>
        </p:grpSpPr>
        <p:sp>
          <p:nvSpPr>
            <p:cNvPr id="41" name="正方形/長方形 40"/>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2"/>
            <p:cNvSpPr txBox="1">
              <a:spLocks noChangeArrowheads="1"/>
            </p:cNvSpPr>
            <p:nvPr/>
          </p:nvSpPr>
          <p:spPr>
            <a:xfrm>
              <a:off x="188639" y="2658743"/>
              <a:ext cx="685420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フィードバック面談の一般的な流れ</a:t>
              </a:r>
            </a:p>
          </p:txBody>
        </p:sp>
      </p:grpSp>
      <p:sp>
        <p:nvSpPr>
          <p:cNvPr id="49" name="右矢印 48"/>
          <p:cNvSpPr/>
          <p:nvPr/>
        </p:nvSpPr>
        <p:spPr bwMode="auto">
          <a:xfrm rot="5400000">
            <a:off x="-2009018" y="4691663"/>
            <a:ext cx="5940000" cy="435533"/>
          </a:xfrm>
          <a:prstGeom prst="rightArrow">
            <a:avLst/>
          </a:prstGeom>
          <a:gradFill flip="none" rotWithShape="1">
            <a:gsLst>
              <a:gs pos="0">
                <a:schemeClr val="tx2">
                  <a:lumMod val="60000"/>
                  <a:lumOff val="40000"/>
                </a:schemeClr>
              </a:gs>
              <a:gs pos="100000">
                <a:schemeClr val="bg1">
                  <a:shade val="100000"/>
                  <a:satMod val="115000"/>
                </a:schemeClr>
              </a:gs>
            </a:gsLst>
            <a:lin ang="10800000" scaled="1"/>
            <a:tileRect/>
          </a:gra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51" name="Freeform 107"/>
          <p:cNvSpPr>
            <a:spLocks/>
          </p:cNvSpPr>
          <p:nvPr/>
        </p:nvSpPr>
        <p:spPr bwMode="auto">
          <a:xfrm>
            <a:off x="343094" y="1636525"/>
            <a:ext cx="1240701" cy="367298"/>
          </a:xfrm>
          <a:custGeom>
            <a:avLst/>
            <a:gdLst>
              <a:gd name="T0" fmla="*/ 0 w 26832"/>
              <a:gd name="T1" fmla="*/ 447 h 9808"/>
              <a:gd name="T2" fmla="*/ 447 w 26832"/>
              <a:gd name="T3" fmla="*/ 0 h 9808"/>
              <a:gd name="T4" fmla="*/ 26386 w 26832"/>
              <a:gd name="T5" fmla="*/ 0 h 9808"/>
              <a:gd name="T6" fmla="*/ 26832 w 26832"/>
              <a:gd name="T7" fmla="*/ 447 h 9808"/>
              <a:gd name="T8" fmla="*/ 26832 w 26832"/>
              <a:gd name="T9" fmla="*/ 9362 h 9808"/>
              <a:gd name="T10" fmla="*/ 26386 w 26832"/>
              <a:gd name="T11" fmla="*/ 9808 h 9808"/>
              <a:gd name="T12" fmla="*/ 447 w 26832"/>
              <a:gd name="T13" fmla="*/ 9808 h 9808"/>
              <a:gd name="T14" fmla="*/ 0 w 26832"/>
              <a:gd name="T15" fmla="*/ 9362 h 9808"/>
              <a:gd name="T16" fmla="*/ 0 w 26832"/>
              <a:gd name="T17" fmla="*/ 447 h 9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32" h="9808">
                <a:moveTo>
                  <a:pt x="0" y="447"/>
                </a:moveTo>
                <a:cubicBezTo>
                  <a:pt x="0" y="201"/>
                  <a:pt x="201" y="0"/>
                  <a:pt x="447" y="0"/>
                </a:cubicBezTo>
                <a:lnTo>
                  <a:pt x="26386" y="0"/>
                </a:lnTo>
                <a:cubicBezTo>
                  <a:pt x="26632" y="0"/>
                  <a:pt x="26832" y="201"/>
                  <a:pt x="26832" y="447"/>
                </a:cubicBezTo>
                <a:lnTo>
                  <a:pt x="26832" y="9362"/>
                </a:lnTo>
                <a:cubicBezTo>
                  <a:pt x="26832" y="9608"/>
                  <a:pt x="26632" y="9808"/>
                  <a:pt x="26386" y="9808"/>
                </a:cubicBezTo>
                <a:lnTo>
                  <a:pt x="447" y="9808"/>
                </a:lnTo>
                <a:cubicBezTo>
                  <a:pt x="201" y="9808"/>
                  <a:pt x="0" y="9608"/>
                  <a:pt x="0" y="9362"/>
                </a:cubicBezTo>
                <a:lnTo>
                  <a:pt x="0" y="447"/>
                </a:lnTo>
                <a:close/>
              </a:path>
            </a:pathLst>
          </a:custGeom>
          <a:solidFill>
            <a:schemeClr val="bg1"/>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事前準備</a:t>
            </a:r>
          </a:p>
        </p:txBody>
      </p:sp>
      <p:sp>
        <p:nvSpPr>
          <p:cNvPr id="52" name="Rectangle 109"/>
          <p:cNvSpPr>
            <a:spLocks noChangeArrowheads="1"/>
          </p:cNvSpPr>
          <p:nvPr/>
        </p:nvSpPr>
        <p:spPr bwMode="auto">
          <a:xfrm>
            <a:off x="1718810" y="1636523"/>
            <a:ext cx="4805815" cy="868205"/>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Rectangle 110"/>
          <p:cNvSpPr>
            <a:spLocks noChangeArrowheads="1"/>
          </p:cNvSpPr>
          <p:nvPr/>
        </p:nvSpPr>
        <p:spPr bwMode="auto">
          <a:xfrm>
            <a:off x="1808497" y="1708532"/>
            <a:ext cx="4644840"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4138" indent="-84138">
              <a:spcBef>
                <a:spcPts val="300"/>
              </a:spcBef>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期初</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目標設定面談</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メモ</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などを</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確認する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84138" lvl="0" indent="-84138">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②期中に成果を出したこと・指導したことを整理する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84138" indent="-84138">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シートの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部下の</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自己</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に目を</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通す。</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84138" lvl="0" indent="-84138">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のフィードバック</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方法</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について伝え方を整理する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Freeform 117"/>
          <p:cNvSpPr>
            <a:spLocks/>
          </p:cNvSpPr>
          <p:nvPr/>
        </p:nvSpPr>
        <p:spPr bwMode="auto">
          <a:xfrm>
            <a:off x="343094" y="2724259"/>
            <a:ext cx="1240701" cy="302419"/>
          </a:xfrm>
          <a:custGeom>
            <a:avLst/>
            <a:gdLst>
              <a:gd name="T0" fmla="*/ 0 w 26832"/>
              <a:gd name="T1" fmla="*/ 336 h 9808"/>
              <a:gd name="T2" fmla="*/ 336 w 26832"/>
              <a:gd name="T3" fmla="*/ 0 h 9808"/>
              <a:gd name="T4" fmla="*/ 26497 w 26832"/>
              <a:gd name="T5" fmla="*/ 0 h 9808"/>
              <a:gd name="T6" fmla="*/ 26832 w 26832"/>
              <a:gd name="T7" fmla="*/ 336 h 9808"/>
              <a:gd name="T8" fmla="*/ 26832 w 26832"/>
              <a:gd name="T9" fmla="*/ 9473 h 9808"/>
              <a:gd name="T10" fmla="*/ 26497 w 26832"/>
              <a:gd name="T11" fmla="*/ 9808 h 9808"/>
              <a:gd name="T12" fmla="*/ 336 w 26832"/>
              <a:gd name="T13" fmla="*/ 9808 h 9808"/>
              <a:gd name="T14" fmla="*/ 0 w 26832"/>
              <a:gd name="T15" fmla="*/ 9473 h 9808"/>
              <a:gd name="T16" fmla="*/ 0 w 26832"/>
              <a:gd name="T17" fmla="*/ 336 h 9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32" h="9808">
                <a:moveTo>
                  <a:pt x="0" y="336"/>
                </a:moveTo>
                <a:cubicBezTo>
                  <a:pt x="0" y="151"/>
                  <a:pt x="151" y="0"/>
                  <a:pt x="336" y="0"/>
                </a:cubicBezTo>
                <a:lnTo>
                  <a:pt x="26497" y="0"/>
                </a:lnTo>
                <a:cubicBezTo>
                  <a:pt x="26682" y="0"/>
                  <a:pt x="26832" y="151"/>
                  <a:pt x="26832" y="336"/>
                </a:cubicBezTo>
                <a:lnTo>
                  <a:pt x="26832" y="9473"/>
                </a:lnTo>
                <a:cubicBezTo>
                  <a:pt x="26832" y="9658"/>
                  <a:pt x="26682" y="9808"/>
                  <a:pt x="26497" y="9808"/>
                </a:cubicBezTo>
                <a:lnTo>
                  <a:pt x="336" y="9808"/>
                </a:lnTo>
                <a:cubicBezTo>
                  <a:pt x="151" y="9808"/>
                  <a:pt x="0" y="9658"/>
                  <a:pt x="0" y="9473"/>
                </a:cubicBezTo>
                <a:lnTo>
                  <a:pt x="0" y="336"/>
                </a:lnTo>
                <a:close/>
              </a:path>
            </a:pathLst>
          </a:custGeom>
          <a:solidFill>
            <a:schemeClr val="tx2">
              <a:lumMod val="20000"/>
              <a:lumOff val="8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雰囲気作り</a:t>
            </a:r>
          </a:p>
        </p:txBody>
      </p:sp>
      <p:sp>
        <p:nvSpPr>
          <p:cNvPr id="59" name="Rectangle 120"/>
          <p:cNvSpPr>
            <a:spLocks noChangeArrowheads="1"/>
          </p:cNvSpPr>
          <p:nvPr/>
        </p:nvSpPr>
        <p:spPr bwMode="auto">
          <a:xfrm>
            <a:off x="1808821" y="2788716"/>
            <a:ext cx="472552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静かな場所を確保する（明るくて風通しの良い部屋がベスト）</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9525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②途中で邪魔が入らないように、入口に</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面談</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中など</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と掲示</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95250" lvl="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③まずは、ねぎらい</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言葉からかける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95250" lvl="0" indent="-9525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④本題にストレートに入らず、家族や趣味の話題、</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部下</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の優れた業績から話を始める。緊張をほぐす</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⑤</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面談</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の時間を確保する（</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人</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30</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程度が目安）</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Freeform 129"/>
          <p:cNvSpPr>
            <a:spLocks/>
          </p:cNvSpPr>
          <p:nvPr/>
        </p:nvSpPr>
        <p:spPr bwMode="auto">
          <a:xfrm>
            <a:off x="343094" y="4240693"/>
            <a:ext cx="1240701" cy="302419"/>
          </a:xfrm>
          <a:custGeom>
            <a:avLst/>
            <a:gdLst>
              <a:gd name="T0" fmla="*/ 0 w 13416"/>
              <a:gd name="T1" fmla="*/ 168 h 4904"/>
              <a:gd name="T2" fmla="*/ 168 w 13416"/>
              <a:gd name="T3" fmla="*/ 0 h 4904"/>
              <a:gd name="T4" fmla="*/ 13249 w 13416"/>
              <a:gd name="T5" fmla="*/ 0 h 4904"/>
              <a:gd name="T6" fmla="*/ 13416 w 13416"/>
              <a:gd name="T7" fmla="*/ 168 h 4904"/>
              <a:gd name="T8" fmla="*/ 13416 w 13416"/>
              <a:gd name="T9" fmla="*/ 4737 h 4904"/>
              <a:gd name="T10" fmla="*/ 13249 w 13416"/>
              <a:gd name="T11" fmla="*/ 4904 h 4904"/>
              <a:gd name="T12" fmla="*/ 168 w 13416"/>
              <a:gd name="T13" fmla="*/ 4904 h 4904"/>
              <a:gd name="T14" fmla="*/ 0 w 13416"/>
              <a:gd name="T15" fmla="*/ 4737 h 4904"/>
              <a:gd name="T16" fmla="*/ 0 w 13416"/>
              <a:gd name="T17" fmla="*/ 168 h 4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6" h="4904">
                <a:moveTo>
                  <a:pt x="0" y="168"/>
                </a:moveTo>
                <a:cubicBezTo>
                  <a:pt x="0" y="75"/>
                  <a:pt x="75" y="0"/>
                  <a:pt x="168" y="0"/>
                </a:cubicBezTo>
                <a:lnTo>
                  <a:pt x="13249" y="0"/>
                </a:lnTo>
                <a:cubicBezTo>
                  <a:pt x="13341" y="0"/>
                  <a:pt x="13416" y="75"/>
                  <a:pt x="13416" y="168"/>
                </a:cubicBezTo>
                <a:lnTo>
                  <a:pt x="13416" y="4737"/>
                </a:lnTo>
                <a:cubicBezTo>
                  <a:pt x="13416" y="4829"/>
                  <a:pt x="13341" y="4904"/>
                  <a:pt x="13249" y="4904"/>
                </a:cubicBezTo>
                <a:lnTo>
                  <a:pt x="168" y="4904"/>
                </a:lnTo>
                <a:cubicBezTo>
                  <a:pt x="75" y="4904"/>
                  <a:pt x="0" y="4829"/>
                  <a:pt x="0" y="4737"/>
                </a:cubicBezTo>
                <a:lnTo>
                  <a:pt x="0" y="168"/>
                </a:lnTo>
                <a:close/>
              </a:path>
            </a:pathLst>
          </a:custGeom>
          <a:solidFill>
            <a:schemeClr val="tx2">
              <a:lumMod val="20000"/>
              <a:lumOff val="8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面談目的の共有</a:t>
            </a:r>
          </a:p>
        </p:txBody>
      </p:sp>
      <p:sp>
        <p:nvSpPr>
          <p:cNvPr id="66" name="Rectangle 132"/>
          <p:cNvSpPr>
            <a:spLocks noChangeArrowheads="1"/>
          </p:cNvSpPr>
          <p:nvPr/>
        </p:nvSpPr>
        <p:spPr bwMode="auto">
          <a:xfrm>
            <a:off x="1808497" y="4280244"/>
            <a:ext cx="464484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spcBef>
                <a:spcPts val="300"/>
              </a:spcBef>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評価</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伝達</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だけの場ではなく、成長を一緒に考える場であ</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ると伝える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lvl="0">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伝達</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だけではなく、部下から意見を聴く場であると</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伝える。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③本音で意見を言って欲しいと伝える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Freeform 139"/>
          <p:cNvSpPr>
            <a:spLocks/>
          </p:cNvSpPr>
          <p:nvPr/>
        </p:nvSpPr>
        <p:spPr bwMode="auto">
          <a:xfrm>
            <a:off x="906463" y="5242989"/>
            <a:ext cx="547688" cy="201613"/>
          </a:xfrm>
          <a:custGeom>
            <a:avLst/>
            <a:gdLst>
              <a:gd name="T0" fmla="*/ 345 w 345"/>
              <a:gd name="T1" fmla="*/ 0 h 127"/>
              <a:gd name="T2" fmla="*/ 172 w 345"/>
              <a:gd name="T3" fmla="*/ 127 h 127"/>
              <a:gd name="T4" fmla="*/ 0 w 345"/>
              <a:gd name="T5" fmla="*/ 0 h 127"/>
              <a:gd name="T6" fmla="*/ 345 w 345"/>
              <a:gd name="T7" fmla="*/ 0 h 127"/>
            </a:gdLst>
            <a:ahLst/>
            <a:cxnLst>
              <a:cxn ang="0">
                <a:pos x="T0" y="T1"/>
              </a:cxn>
              <a:cxn ang="0">
                <a:pos x="T2" y="T3"/>
              </a:cxn>
              <a:cxn ang="0">
                <a:pos x="T4" y="T5"/>
              </a:cxn>
              <a:cxn ang="0">
                <a:pos x="T6" y="T7"/>
              </a:cxn>
            </a:cxnLst>
            <a:rect l="0" t="0" r="r" b="b"/>
            <a:pathLst>
              <a:path w="345" h="127">
                <a:moveTo>
                  <a:pt x="345" y="0"/>
                </a:moveTo>
                <a:lnTo>
                  <a:pt x="172" y="127"/>
                </a:lnTo>
                <a:lnTo>
                  <a:pt x="0" y="0"/>
                </a:lnTo>
                <a:lnTo>
                  <a:pt x="345" y="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142"/>
          <p:cNvSpPr>
            <a:spLocks/>
          </p:cNvSpPr>
          <p:nvPr/>
        </p:nvSpPr>
        <p:spPr bwMode="auto">
          <a:xfrm>
            <a:off x="342404" y="5176348"/>
            <a:ext cx="1241890" cy="460122"/>
          </a:xfrm>
          <a:custGeom>
            <a:avLst/>
            <a:gdLst>
              <a:gd name="T0" fmla="*/ 0 w 13432"/>
              <a:gd name="T1" fmla="*/ 279 h 4896"/>
              <a:gd name="T2" fmla="*/ 279 w 13432"/>
              <a:gd name="T3" fmla="*/ 0 h 4896"/>
              <a:gd name="T4" fmla="*/ 13154 w 13432"/>
              <a:gd name="T5" fmla="*/ 0 h 4896"/>
              <a:gd name="T6" fmla="*/ 13432 w 13432"/>
              <a:gd name="T7" fmla="*/ 279 h 4896"/>
              <a:gd name="T8" fmla="*/ 13432 w 13432"/>
              <a:gd name="T9" fmla="*/ 4618 h 4896"/>
              <a:gd name="T10" fmla="*/ 13154 w 13432"/>
              <a:gd name="T11" fmla="*/ 4896 h 4896"/>
              <a:gd name="T12" fmla="*/ 279 w 13432"/>
              <a:gd name="T13" fmla="*/ 4896 h 4896"/>
              <a:gd name="T14" fmla="*/ 0 w 13432"/>
              <a:gd name="T15" fmla="*/ 4618 h 4896"/>
              <a:gd name="T16" fmla="*/ 0 w 13432"/>
              <a:gd name="T17" fmla="*/ 279 h 4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32" h="4896">
                <a:moveTo>
                  <a:pt x="0" y="279"/>
                </a:moveTo>
                <a:cubicBezTo>
                  <a:pt x="0" y="125"/>
                  <a:pt x="125" y="0"/>
                  <a:pt x="279" y="0"/>
                </a:cubicBezTo>
                <a:lnTo>
                  <a:pt x="13154" y="0"/>
                </a:lnTo>
                <a:cubicBezTo>
                  <a:pt x="13308" y="0"/>
                  <a:pt x="13432" y="125"/>
                  <a:pt x="13432" y="279"/>
                </a:cubicBezTo>
                <a:lnTo>
                  <a:pt x="13432" y="4618"/>
                </a:lnTo>
                <a:cubicBezTo>
                  <a:pt x="13432" y="4772"/>
                  <a:pt x="13308" y="4896"/>
                  <a:pt x="13154" y="4896"/>
                </a:cubicBezTo>
                <a:lnTo>
                  <a:pt x="279" y="4896"/>
                </a:lnTo>
                <a:cubicBezTo>
                  <a:pt x="125" y="4896"/>
                  <a:pt x="0" y="4772"/>
                  <a:pt x="0" y="4618"/>
                </a:cubicBezTo>
                <a:lnTo>
                  <a:pt x="0" y="279"/>
                </a:lnTo>
                <a:close/>
              </a:path>
            </a:pathLst>
          </a:custGeom>
          <a:solidFill>
            <a:schemeClr val="tx2">
              <a:lumMod val="40000"/>
              <a:lumOff val="6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部下から</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本人評価を聴く</a:t>
            </a:r>
          </a:p>
        </p:txBody>
      </p:sp>
      <p:sp>
        <p:nvSpPr>
          <p:cNvPr id="69" name="Rectangle 146"/>
          <p:cNvSpPr>
            <a:spLocks noChangeArrowheads="1"/>
          </p:cNvSpPr>
          <p:nvPr/>
        </p:nvSpPr>
        <p:spPr bwMode="auto">
          <a:xfrm>
            <a:off x="1808965" y="5197424"/>
            <a:ext cx="4500356" cy="120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eaLnBrk="1" hangingPunct="1">
              <a:spcBef>
                <a:spcPts val="300"/>
              </a:spcBef>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評価</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シート</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について</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自己評価・自己のコメント</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を聴く</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lvl="0"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一次評価と同じ場合は</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その内容で承認とプラスのコメントをする。</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lvl="0"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一次評価と異なる場合は</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成果・行動の実態について尋ねる。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期初</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に共有した成果・行動</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の認識</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について尋ねる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84138" lvl="0" indent="-84138" eaLnBrk="1" hangingPunct="1">
              <a:spcBef>
                <a:spcPts val="300"/>
              </a:spcBef>
            </a:pPr>
            <a:r>
              <a:rPr kumimoji="0" lang="ja-JP" altLang="en-US" sz="1100" dirty="0">
                <a:latin typeface="メイリオ" panose="020B0604030504040204" pitchFamily="50" charset="-128"/>
                <a:ea typeface="メイリオ" panose="020B0604030504040204" pitchFamily="50" charset="-128"/>
                <a:cs typeface="メイリオ" panose="020B0604030504040204" pitchFamily="50" charset="-128"/>
              </a:rPr>
              <a:t>⑤</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期初の期待と成果・効果のギャップから自己認識を促す。</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lvl="0" eaLnBrk="1" hangingPunct="1">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⑥</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その他実施したこと（目標設定しなかった仕事など）を聴く。</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Rectangle 172"/>
          <p:cNvSpPr>
            <a:spLocks noChangeArrowheads="1"/>
          </p:cNvSpPr>
          <p:nvPr/>
        </p:nvSpPr>
        <p:spPr bwMode="auto">
          <a:xfrm>
            <a:off x="4125913" y="6537176"/>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1" name="Freeform 175"/>
          <p:cNvSpPr>
            <a:spLocks/>
          </p:cNvSpPr>
          <p:nvPr/>
        </p:nvSpPr>
        <p:spPr bwMode="auto">
          <a:xfrm>
            <a:off x="342404" y="6681192"/>
            <a:ext cx="1241890" cy="452155"/>
          </a:xfrm>
          <a:custGeom>
            <a:avLst/>
            <a:gdLst>
              <a:gd name="T0" fmla="*/ 0 w 6716"/>
              <a:gd name="T1" fmla="*/ 111 h 2448"/>
              <a:gd name="T2" fmla="*/ 111 w 6716"/>
              <a:gd name="T3" fmla="*/ 0 h 2448"/>
              <a:gd name="T4" fmla="*/ 6605 w 6716"/>
              <a:gd name="T5" fmla="*/ 0 h 2448"/>
              <a:gd name="T6" fmla="*/ 6716 w 6716"/>
              <a:gd name="T7" fmla="*/ 111 h 2448"/>
              <a:gd name="T8" fmla="*/ 6716 w 6716"/>
              <a:gd name="T9" fmla="*/ 2337 h 2448"/>
              <a:gd name="T10" fmla="*/ 6605 w 6716"/>
              <a:gd name="T11" fmla="*/ 2448 h 2448"/>
              <a:gd name="T12" fmla="*/ 111 w 6716"/>
              <a:gd name="T13" fmla="*/ 2448 h 2448"/>
              <a:gd name="T14" fmla="*/ 0 w 6716"/>
              <a:gd name="T15" fmla="*/ 2337 h 2448"/>
              <a:gd name="T16" fmla="*/ 0 w 6716"/>
              <a:gd name="T17" fmla="*/ 111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16" h="2448">
                <a:moveTo>
                  <a:pt x="0" y="111"/>
                </a:moveTo>
                <a:cubicBezTo>
                  <a:pt x="0" y="50"/>
                  <a:pt x="50" y="0"/>
                  <a:pt x="111" y="0"/>
                </a:cubicBezTo>
                <a:lnTo>
                  <a:pt x="6605" y="0"/>
                </a:lnTo>
                <a:cubicBezTo>
                  <a:pt x="6667" y="0"/>
                  <a:pt x="6716" y="50"/>
                  <a:pt x="6716" y="111"/>
                </a:cubicBezTo>
                <a:lnTo>
                  <a:pt x="6716" y="2337"/>
                </a:lnTo>
                <a:cubicBezTo>
                  <a:pt x="6716" y="2399"/>
                  <a:pt x="6667" y="2448"/>
                  <a:pt x="6605" y="2448"/>
                </a:cubicBezTo>
                <a:lnTo>
                  <a:pt x="111" y="2448"/>
                </a:lnTo>
                <a:cubicBezTo>
                  <a:pt x="50" y="2448"/>
                  <a:pt x="0" y="2399"/>
                  <a:pt x="0" y="2337"/>
                </a:cubicBezTo>
                <a:lnTo>
                  <a:pt x="0" y="111"/>
                </a:lnTo>
                <a:close/>
              </a:path>
            </a:pathLst>
          </a:custGeom>
          <a:solidFill>
            <a:schemeClr val="tx2">
              <a:lumMod val="60000"/>
              <a:lumOff val="4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上司の</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フィードバック</a:t>
            </a:r>
          </a:p>
        </p:txBody>
      </p:sp>
      <p:sp>
        <p:nvSpPr>
          <p:cNvPr id="72" name="Rectangle 179"/>
          <p:cNvSpPr>
            <a:spLocks noChangeArrowheads="1"/>
          </p:cNvSpPr>
          <p:nvPr/>
        </p:nvSpPr>
        <p:spPr bwMode="auto">
          <a:xfrm>
            <a:off x="1809014" y="6752763"/>
            <a:ext cx="4644323"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①できるだけ客観的な事象を根拠にする。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部下の反応を見ながら、意見を言いたそうだったら意見を促す。</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③先に良いところを褒め、続いて改善点を指摘する。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翌期の育成課題を伝える・翌期に期待することを伝える。</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Freeform 191"/>
          <p:cNvSpPr>
            <a:spLocks/>
          </p:cNvSpPr>
          <p:nvPr/>
        </p:nvSpPr>
        <p:spPr bwMode="auto">
          <a:xfrm>
            <a:off x="342404" y="7898018"/>
            <a:ext cx="1241890" cy="372638"/>
          </a:xfrm>
          <a:custGeom>
            <a:avLst/>
            <a:gdLst>
              <a:gd name="T0" fmla="*/ 0 w 6716"/>
              <a:gd name="T1" fmla="*/ 84 h 2452"/>
              <a:gd name="T2" fmla="*/ 84 w 6716"/>
              <a:gd name="T3" fmla="*/ 0 h 2452"/>
              <a:gd name="T4" fmla="*/ 6633 w 6716"/>
              <a:gd name="T5" fmla="*/ 0 h 2452"/>
              <a:gd name="T6" fmla="*/ 6716 w 6716"/>
              <a:gd name="T7" fmla="*/ 84 h 2452"/>
              <a:gd name="T8" fmla="*/ 6716 w 6716"/>
              <a:gd name="T9" fmla="*/ 2369 h 2452"/>
              <a:gd name="T10" fmla="*/ 6633 w 6716"/>
              <a:gd name="T11" fmla="*/ 2452 h 2452"/>
              <a:gd name="T12" fmla="*/ 84 w 6716"/>
              <a:gd name="T13" fmla="*/ 2452 h 2452"/>
              <a:gd name="T14" fmla="*/ 0 w 6716"/>
              <a:gd name="T15" fmla="*/ 2369 h 2452"/>
              <a:gd name="T16" fmla="*/ 0 w 6716"/>
              <a:gd name="T17" fmla="*/ 84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16" h="2452">
                <a:moveTo>
                  <a:pt x="0" y="84"/>
                </a:moveTo>
                <a:cubicBezTo>
                  <a:pt x="0" y="38"/>
                  <a:pt x="38" y="0"/>
                  <a:pt x="84" y="0"/>
                </a:cubicBezTo>
                <a:lnTo>
                  <a:pt x="6633" y="0"/>
                </a:lnTo>
                <a:cubicBezTo>
                  <a:pt x="6679" y="0"/>
                  <a:pt x="6716" y="38"/>
                  <a:pt x="6716" y="84"/>
                </a:cubicBezTo>
                <a:lnTo>
                  <a:pt x="6716" y="2369"/>
                </a:lnTo>
                <a:cubicBezTo>
                  <a:pt x="6716" y="2415"/>
                  <a:pt x="6679" y="2452"/>
                  <a:pt x="6633" y="2452"/>
                </a:cubicBezTo>
                <a:lnTo>
                  <a:pt x="84" y="2452"/>
                </a:lnTo>
                <a:cubicBezTo>
                  <a:pt x="38" y="2452"/>
                  <a:pt x="0" y="2415"/>
                  <a:pt x="0" y="2369"/>
                </a:cubicBezTo>
                <a:lnTo>
                  <a:pt x="0" y="84"/>
                </a:lnTo>
                <a:close/>
              </a:path>
            </a:pathLst>
          </a:custGeom>
          <a:solidFill>
            <a:schemeClr val="tx2">
              <a:lumMod val="60000"/>
              <a:lumOff val="40000"/>
            </a:schemeClr>
          </a:solidFill>
          <a:ln w="17463" cap="flat">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まとめ</a:t>
            </a:r>
          </a:p>
        </p:txBody>
      </p:sp>
      <p:sp>
        <p:nvSpPr>
          <p:cNvPr id="74" name="Rectangle 194"/>
          <p:cNvSpPr>
            <a:spLocks noChangeArrowheads="1"/>
          </p:cNvSpPr>
          <p:nvPr/>
        </p:nvSpPr>
        <p:spPr bwMode="auto">
          <a:xfrm>
            <a:off x="1808579" y="7933728"/>
            <a:ext cx="4500742"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ts val="300"/>
              </a:spcBef>
              <a:spcAft>
                <a:spcPct val="0"/>
              </a:spcAft>
              <a:buClrTx/>
              <a:buSzTx/>
              <a:buFontTx/>
              <a:buNone/>
              <a:tabLst/>
            </a:pPr>
            <a:r>
              <a:rPr kumimoji="0" lang="ja-JP"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①</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今後の</a:t>
            </a:r>
            <a:r>
              <a:rPr kumimoji="0" 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アクションを整理する</a:t>
            </a:r>
            <a:r>
              <a:rPr kumimoji="0"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spcBef>
                <a:spcPts val="300"/>
              </a:spcBef>
            </a:pP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②部下の目標達成・アクションについて上司の支援は必要か確認する</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lvl="0">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③部下からの</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提案・意見などは無いかを確認</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する。</a:t>
            </a:r>
            <a:endParaRPr kumimoji="0"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300"/>
              </a:spcBef>
            </a:pP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④いつ</a:t>
            </a:r>
            <a:r>
              <a:rPr kumimoji="0" lang="ja-JP"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でも問題があれば、声を</a:t>
            </a:r>
            <a:r>
              <a:rPr kumimoji="0" lang="ja-JP" altLang="en-US"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かけるように促す。</a:t>
            </a:r>
            <a:endParaRPr kumimoji="0" lang="ja-JP"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Rectangle 199"/>
          <p:cNvSpPr>
            <a:spLocks noChangeArrowheads="1"/>
          </p:cNvSpPr>
          <p:nvPr/>
        </p:nvSpPr>
        <p:spPr bwMode="auto">
          <a:xfrm>
            <a:off x="4783138" y="9989045"/>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6" name="Rectangle 203"/>
          <p:cNvSpPr>
            <a:spLocks noChangeArrowheads="1"/>
          </p:cNvSpPr>
          <p:nvPr/>
        </p:nvSpPr>
        <p:spPr bwMode="auto">
          <a:xfrm>
            <a:off x="3992563" y="1014938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sz="1800" b="0" i="0" u="none" strike="noStrike" cap="none" normalizeH="0" baseline="0" dirty="0">
              <a:ln>
                <a:noFill/>
              </a:ln>
              <a:solidFill>
                <a:schemeClr val="tx1"/>
              </a:solidFill>
              <a:effectLst/>
              <a:latin typeface="Arial" panose="020B0604020202020204" pitchFamily="34" charset="0"/>
            </a:endParaRPr>
          </a:p>
        </p:txBody>
      </p:sp>
      <p:sp>
        <p:nvSpPr>
          <p:cNvPr id="77" name="Rectangle 109"/>
          <p:cNvSpPr>
            <a:spLocks noChangeArrowheads="1"/>
          </p:cNvSpPr>
          <p:nvPr/>
        </p:nvSpPr>
        <p:spPr bwMode="auto">
          <a:xfrm>
            <a:off x="1718810" y="7833320"/>
            <a:ext cx="4815535" cy="1017185"/>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Rectangle 109"/>
          <p:cNvSpPr>
            <a:spLocks noChangeArrowheads="1"/>
          </p:cNvSpPr>
          <p:nvPr/>
        </p:nvSpPr>
        <p:spPr bwMode="auto">
          <a:xfrm>
            <a:off x="1718810" y="6626016"/>
            <a:ext cx="4815535" cy="1019877"/>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Rectangle 109"/>
          <p:cNvSpPr>
            <a:spLocks noChangeArrowheads="1"/>
          </p:cNvSpPr>
          <p:nvPr/>
        </p:nvSpPr>
        <p:spPr bwMode="auto">
          <a:xfrm>
            <a:off x="1718810" y="5097016"/>
            <a:ext cx="4815535" cy="1372667"/>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Rectangle 109"/>
          <p:cNvSpPr>
            <a:spLocks noChangeArrowheads="1"/>
          </p:cNvSpPr>
          <p:nvPr/>
        </p:nvSpPr>
        <p:spPr bwMode="auto">
          <a:xfrm>
            <a:off x="1718810" y="4183072"/>
            <a:ext cx="4805815" cy="769928"/>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Rectangle 109"/>
          <p:cNvSpPr>
            <a:spLocks noChangeArrowheads="1"/>
          </p:cNvSpPr>
          <p:nvPr/>
        </p:nvSpPr>
        <p:spPr bwMode="auto">
          <a:xfrm>
            <a:off x="1718810" y="2667084"/>
            <a:ext cx="4805815" cy="1368153"/>
          </a:xfrm>
          <a:prstGeom prst="rect">
            <a:avLst/>
          </a:prstGeom>
          <a:noFill/>
          <a:ln w="6350" cap="flat">
            <a:solidFill>
              <a:srgbClr val="BFBF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テキスト ボックス 29"/>
          <p:cNvSpPr txBox="1"/>
          <p:nvPr/>
        </p:nvSpPr>
        <p:spPr>
          <a:xfrm>
            <a:off x="333375" y="1034951"/>
            <a:ext cx="6200970" cy="461665"/>
          </a:xfrm>
          <a:prstGeom prst="rect">
            <a:avLst/>
          </a:prstGeom>
          <a:noFill/>
        </p:spPr>
        <p:txBody>
          <a:bodyPr wrap="square" rtlCol="0">
            <a:spAutoFit/>
          </a:bodyPr>
          <a:lstStyle/>
          <a:p>
            <a:pPr indent="84138" eaLnBrk="1" hangingPunct="1">
              <a:spcBef>
                <a:spcPts val="600"/>
              </a:spcBef>
            </a:pPr>
            <a:r>
              <a:rPr lang="ja-JP" altLang="en-US" sz="1200" dirty="0"/>
              <a:t>上司が一次評価を終了し、上司と部下とで評価項目ごとに、お互いの認識合わせを行うフィードバック面談の流れです。</a:t>
            </a:r>
          </a:p>
        </p:txBody>
      </p:sp>
      <p:sp>
        <p:nvSpPr>
          <p:cNvPr id="31" name="Rectangle 2"/>
          <p:cNvSpPr txBox="1">
            <a:spLocks noChangeArrowheads="1"/>
          </p:cNvSpPr>
          <p:nvPr/>
        </p:nvSpPr>
        <p:spPr>
          <a:xfrm>
            <a:off x="116633" y="144463"/>
            <a:ext cx="6741368" cy="350334"/>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フィードバック面談の進め方②</a:t>
            </a:r>
          </a:p>
        </p:txBody>
      </p:sp>
    </p:spTree>
    <p:extLst>
      <p:ext uri="{BB962C8B-B14F-4D97-AF65-F5344CB8AC3E}">
        <p14:creationId xmlns:p14="http://schemas.microsoft.com/office/powerpoint/2010/main" val="330070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1" y="144463"/>
            <a:ext cx="6858000" cy="416049"/>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フィードバック面談の演習</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7" name="テキスト ボックス 56"/>
          <p:cNvSpPr txBox="1"/>
          <p:nvPr/>
        </p:nvSpPr>
        <p:spPr>
          <a:xfrm>
            <a:off x="981075" y="1136576"/>
            <a:ext cx="5543550" cy="3170099"/>
          </a:xfrm>
          <a:prstGeom prst="rect">
            <a:avLst/>
          </a:prstGeom>
          <a:noFill/>
        </p:spPr>
        <p:txBody>
          <a:bodyPr wrap="square" rtlCol="0">
            <a:spAutoFit/>
          </a:bodyPr>
          <a:lstStyle/>
          <a:p>
            <a:pPr marL="84138" indent="-84138" eaLnBrk="1" hangingPunct="1">
              <a:spcBef>
                <a:spcPts val="400"/>
              </a:spcBef>
            </a:pPr>
            <a:r>
              <a:rPr lang="ja-JP" altLang="en-US" sz="1200" dirty="0"/>
              <a:t>①フィードバック面談を実施する順番を決めます。</a:t>
            </a:r>
            <a:r>
              <a:rPr lang="en-US" altLang="ja-JP" sz="1200" dirty="0"/>
              <a:t>1</a:t>
            </a:r>
            <a:r>
              <a:rPr lang="ja-JP" altLang="en-US" sz="1200" dirty="0"/>
              <a:t>番が月村課長役、</a:t>
            </a:r>
            <a:r>
              <a:rPr lang="en-US" altLang="ja-JP" sz="1200" dirty="0"/>
              <a:t>2</a:t>
            </a:r>
            <a:r>
              <a:rPr lang="ja-JP" altLang="en-US" sz="1200" dirty="0"/>
              <a:t>番が山川さん（部下）役、</a:t>
            </a:r>
            <a:r>
              <a:rPr lang="en-US" altLang="ja-JP" sz="1200" dirty="0"/>
              <a:t>3</a:t>
            </a:r>
            <a:r>
              <a:rPr lang="ja-JP" altLang="en-US" sz="1200" dirty="0"/>
              <a:t>番が観察者となります（次は</a:t>
            </a:r>
            <a:r>
              <a:rPr lang="en-US" altLang="ja-JP" sz="1200" dirty="0"/>
              <a:t>2</a:t>
            </a:r>
            <a:r>
              <a:rPr lang="ja-JP" altLang="en-US" sz="1200" dirty="0"/>
              <a:t>番が月村課長役、</a:t>
            </a:r>
            <a:r>
              <a:rPr lang="en-US" altLang="ja-JP" sz="1200" dirty="0"/>
              <a:t>3</a:t>
            </a:r>
            <a:r>
              <a:rPr lang="ja-JP" altLang="en-US" sz="1200" dirty="0"/>
              <a:t>番が山川さん役、</a:t>
            </a:r>
            <a:r>
              <a:rPr lang="en-US" altLang="ja-JP" sz="1200" dirty="0"/>
              <a:t>1</a:t>
            </a:r>
            <a:r>
              <a:rPr lang="ja-JP" altLang="en-US" sz="1200" dirty="0"/>
              <a:t>番が観察者となります）。</a:t>
            </a:r>
          </a:p>
          <a:p>
            <a:pPr marL="84138" indent="-84138" eaLnBrk="1" hangingPunct="1">
              <a:spcBef>
                <a:spcPts val="400"/>
              </a:spcBef>
            </a:pPr>
            <a:r>
              <a:rPr lang="ja-JP" altLang="en-US" sz="1200" dirty="0"/>
              <a:t>②月村課長役・山川さん役にペーパーを配りますので、まずは熟読してください。月村課長役は、どのように面談を進めていくか事前準備を進めてください。</a:t>
            </a:r>
          </a:p>
          <a:p>
            <a:pPr marL="84138" indent="-84138" eaLnBrk="1" hangingPunct="1">
              <a:spcBef>
                <a:spcPts val="400"/>
              </a:spcBef>
            </a:pPr>
            <a:r>
              <a:rPr lang="ja-JP" altLang="en-US" sz="1200" dirty="0"/>
              <a:t>③月村課長役が質問しながら、山川さん役の本音を聴き出し、翌期に向けて具体的な目標設定をするまで進めてください。</a:t>
            </a:r>
            <a:endParaRPr lang="en-US" altLang="ja-JP" sz="1200" dirty="0"/>
          </a:p>
          <a:p>
            <a:pPr marL="84138" indent="-84138" eaLnBrk="1" hangingPunct="1">
              <a:spcBef>
                <a:spcPts val="400"/>
              </a:spcBef>
            </a:pPr>
            <a:r>
              <a:rPr lang="ja-JP" altLang="en-US" sz="1200" dirty="0"/>
              <a:t>　</a:t>
            </a:r>
            <a:r>
              <a:rPr lang="en-US" altLang="ja-JP" sz="1200" dirty="0"/>
              <a:t>ⅰ)</a:t>
            </a:r>
            <a:r>
              <a:rPr lang="ja-JP" altLang="en-US" sz="1200" dirty="0"/>
              <a:t>アイスブレイク（簡単に）　　</a:t>
            </a:r>
            <a:r>
              <a:rPr lang="en-US" altLang="ja-JP" sz="1200" dirty="0"/>
              <a:t>	ⅱ)</a:t>
            </a:r>
            <a:r>
              <a:rPr lang="ja-JP" altLang="en-US" sz="1200" dirty="0"/>
              <a:t>自己評価について部下から聴く</a:t>
            </a:r>
          </a:p>
          <a:p>
            <a:pPr marL="84138" indent="-84138" eaLnBrk="1" hangingPunct="1">
              <a:spcBef>
                <a:spcPts val="400"/>
              </a:spcBef>
            </a:pPr>
            <a:r>
              <a:rPr lang="ja-JP" altLang="en-US" sz="1200" dirty="0"/>
              <a:t>　</a:t>
            </a:r>
            <a:r>
              <a:rPr lang="en-US" altLang="ja-JP" sz="1200" dirty="0"/>
              <a:t>ⅲ)</a:t>
            </a:r>
            <a:r>
              <a:rPr lang="ja-JP" altLang="en-US" sz="1200" dirty="0"/>
              <a:t>上司からのフィードバック　　</a:t>
            </a:r>
            <a:r>
              <a:rPr lang="en-US" altLang="ja-JP" sz="1200" dirty="0"/>
              <a:t>	ⅳ)</a:t>
            </a:r>
            <a:r>
              <a:rPr lang="ja-JP" altLang="en-US" sz="1200" dirty="0"/>
              <a:t>翌期の成長課題の共有</a:t>
            </a:r>
          </a:p>
          <a:p>
            <a:pPr marL="84138" indent="-84138" eaLnBrk="1" hangingPunct="1">
              <a:spcBef>
                <a:spcPts val="400"/>
              </a:spcBef>
            </a:pPr>
            <a:r>
              <a:rPr lang="ja-JP" altLang="en-US" sz="1200" dirty="0"/>
              <a:t>④山川さん役は、月村課長役の質問に回答します（</a:t>
            </a:r>
            <a:r>
              <a:rPr lang="en-US" altLang="ja-JP" sz="1200" dirty="0"/>
              <a:t>【</a:t>
            </a:r>
            <a:r>
              <a:rPr lang="ja-JP" altLang="en-US" sz="1200" dirty="0"/>
              <a:t>あなたが納得するポイント</a:t>
            </a:r>
            <a:r>
              <a:rPr lang="en-US" altLang="ja-JP" sz="1200" dirty="0"/>
              <a:t>】</a:t>
            </a:r>
            <a:r>
              <a:rPr lang="ja-JP" altLang="en-US" sz="1200" dirty="0"/>
              <a:t>で前向き対応に変えてください） 。観察者は観察メモを活用して上司役の姿勢・話の内容・話し方を観察し、☑やコメントを記入してください。</a:t>
            </a:r>
          </a:p>
          <a:p>
            <a:pPr marL="84138" indent="-84138" eaLnBrk="1" hangingPunct="1">
              <a:spcBef>
                <a:spcPts val="400"/>
              </a:spcBef>
            </a:pPr>
            <a:r>
              <a:rPr lang="ja-JP" altLang="en-US" sz="1200" dirty="0"/>
              <a:t>⑤時間になったら面談が途中でも終了し、まず、山川さん役から面談の内容についてコメントを貰います。次に、観察者から月村課長役に対して観察メモを使ってアドバイスをし、最後に月村課長役が自分自身を振り返ります。</a:t>
            </a:r>
          </a:p>
        </p:txBody>
      </p:sp>
      <p:pic>
        <p:nvPicPr>
          <p:cNvPr id="4096" name="図 409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82" y="560512"/>
            <a:ext cx="3404632" cy="542238"/>
          </a:xfrm>
          <a:prstGeom prst="rect">
            <a:avLst/>
          </a:prstGeom>
        </p:spPr>
      </p:pic>
      <p:sp>
        <p:nvSpPr>
          <p:cNvPr id="56" name="Rectangle 2"/>
          <p:cNvSpPr txBox="1">
            <a:spLocks noChangeArrowheads="1"/>
          </p:cNvSpPr>
          <p:nvPr/>
        </p:nvSpPr>
        <p:spPr>
          <a:xfrm>
            <a:off x="620688" y="672714"/>
            <a:ext cx="605423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800" b="1" dirty="0">
                <a:latin typeface="メイリオ" panose="020B0604030504040204" pitchFamily="50" charset="-128"/>
                <a:ea typeface="メイリオ" panose="020B0604030504040204" pitchFamily="50" charset="-128"/>
              </a:rPr>
              <a:t>フィードバック面談の演習方法</a:t>
            </a:r>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031" y="1208584"/>
            <a:ext cx="592097" cy="592097"/>
          </a:xfrm>
          <a:prstGeom prst="rect">
            <a:avLst/>
          </a:prstGeom>
        </p:spPr>
      </p:pic>
      <p:grpSp>
        <p:nvGrpSpPr>
          <p:cNvPr id="14" name="グループ化 13"/>
          <p:cNvGrpSpPr/>
          <p:nvPr/>
        </p:nvGrpSpPr>
        <p:grpSpPr>
          <a:xfrm>
            <a:off x="260648" y="4664968"/>
            <a:ext cx="5400600" cy="344488"/>
            <a:chOff x="188640" y="2658743"/>
            <a:chExt cx="6346484" cy="344488"/>
          </a:xfrm>
        </p:grpSpPr>
        <p:sp>
          <p:nvSpPr>
            <p:cNvPr id="15" name="正方形/長方形 14"/>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2"/>
            <p:cNvSpPr txBox="1">
              <a:spLocks noChangeArrowheads="1"/>
            </p:cNvSpPr>
            <p:nvPr/>
          </p:nvSpPr>
          <p:spPr>
            <a:xfrm>
              <a:off x="188640" y="2658743"/>
              <a:ext cx="3791772"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観察者の観察ポイント</a:t>
              </a:r>
            </a:p>
          </p:txBody>
        </p:sp>
      </p:grpSp>
      <p:graphicFrame>
        <p:nvGraphicFramePr>
          <p:cNvPr id="17" name="表 16"/>
          <p:cNvGraphicFramePr>
            <a:graphicFrameLocks noGrp="1"/>
          </p:cNvGraphicFramePr>
          <p:nvPr>
            <p:extLst/>
          </p:nvPr>
        </p:nvGraphicFramePr>
        <p:xfrm>
          <a:off x="341121" y="5097016"/>
          <a:ext cx="6175976" cy="3156938"/>
        </p:xfrm>
        <a:graphic>
          <a:graphicData uri="http://schemas.openxmlformats.org/drawingml/2006/table">
            <a:tbl>
              <a:tblPr firstRow="1" bandRow="1">
                <a:tableStyleId>{5940675A-B579-460E-94D1-54222C63F5DA}</a:tableStyleId>
              </a:tblPr>
              <a:tblGrid>
                <a:gridCol w="750074">
                  <a:extLst>
                    <a:ext uri="{9D8B030D-6E8A-4147-A177-3AD203B41FA5}">
                      <a16:colId xmlns:a16="http://schemas.microsoft.com/office/drawing/2014/main" val="20000"/>
                    </a:ext>
                  </a:extLst>
                </a:gridCol>
                <a:gridCol w="3106155">
                  <a:extLst>
                    <a:ext uri="{9D8B030D-6E8A-4147-A177-3AD203B41FA5}">
                      <a16:colId xmlns:a16="http://schemas.microsoft.com/office/drawing/2014/main" val="20001"/>
                    </a:ext>
                  </a:extLst>
                </a:gridCol>
                <a:gridCol w="773249">
                  <a:extLst>
                    <a:ext uri="{9D8B030D-6E8A-4147-A177-3AD203B41FA5}">
                      <a16:colId xmlns:a16="http://schemas.microsoft.com/office/drawing/2014/main" val="20002"/>
                    </a:ext>
                  </a:extLst>
                </a:gridCol>
                <a:gridCol w="773249">
                  <a:extLst>
                    <a:ext uri="{9D8B030D-6E8A-4147-A177-3AD203B41FA5}">
                      <a16:colId xmlns:a16="http://schemas.microsoft.com/office/drawing/2014/main" val="20003"/>
                    </a:ext>
                  </a:extLst>
                </a:gridCol>
                <a:gridCol w="773249">
                  <a:extLst>
                    <a:ext uri="{9D8B030D-6E8A-4147-A177-3AD203B41FA5}">
                      <a16:colId xmlns:a16="http://schemas.microsoft.com/office/drawing/2014/main" val="20004"/>
                    </a:ext>
                  </a:extLst>
                </a:gridCol>
              </a:tblGrid>
              <a:tr h="225025">
                <a:tc>
                  <a:txBody>
                    <a:bodyPr/>
                    <a:lstStyle/>
                    <a:p>
                      <a:pPr algn="ctr"/>
                      <a:r>
                        <a:rPr kumimoji="1" lang="en-US" altLang="ja-JP" sz="1100" dirty="0">
                          <a:latin typeface="ＭＳ Ｐゴシック" panose="020B0600070205080204" pitchFamily="50" charset="-128"/>
                          <a:ea typeface="ＭＳ Ｐゴシック" panose="020B0600070205080204" pitchFamily="50" charset="-128"/>
                        </a:rPr>
                        <a:t>1</a:t>
                      </a:r>
                      <a:r>
                        <a:rPr kumimoji="1" lang="ja-JP" altLang="en-US" sz="1100" dirty="0">
                          <a:latin typeface="ＭＳ Ｐゴシック" panose="020B0600070205080204" pitchFamily="50" charset="-128"/>
                          <a:ea typeface="ＭＳ Ｐゴシック" panose="020B0600070205080204" pitchFamily="50" charset="-128"/>
                        </a:rPr>
                        <a:t>人目</a:t>
                      </a:r>
                    </a:p>
                  </a:txBody>
                  <a:tcPr>
                    <a:solidFill>
                      <a:schemeClr val="tx2">
                        <a:lumMod val="20000"/>
                        <a:lumOff val="80000"/>
                      </a:schemeClr>
                    </a:solidFill>
                  </a:tcPr>
                </a:tc>
                <a:tc>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観察内容</a:t>
                      </a:r>
                    </a:p>
                  </a:txBody>
                  <a:tcPr>
                    <a:solidFill>
                      <a:schemeClr val="tx2">
                        <a:lumMod val="20000"/>
                        <a:lumOff val="80000"/>
                      </a:schemeClr>
                    </a:solidFill>
                  </a:tcPr>
                </a:tc>
                <a:tc>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大変良い</a:t>
                      </a:r>
                    </a:p>
                  </a:txBody>
                  <a:tcPr anchor="ctr">
                    <a:solidFill>
                      <a:schemeClr val="tx2">
                        <a:lumMod val="20000"/>
                        <a:lumOff val="80000"/>
                      </a:schemeClr>
                    </a:solidFill>
                  </a:tcPr>
                </a:tc>
                <a:tc>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普通</a:t>
                      </a:r>
                    </a:p>
                  </a:txBody>
                  <a:tcPr anchor="ctr">
                    <a:solidFill>
                      <a:schemeClr val="tx2">
                        <a:lumMod val="20000"/>
                        <a:lumOff val="80000"/>
                      </a:schemeClr>
                    </a:solidFill>
                  </a:tcPr>
                </a:tc>
                <a:tc>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要改善</a:t>
                      </a:r>
                    </a:p>
                  </a:txBody>
                  <a:tcPr anchor="ctr">
                    <a:solidFill>
                      <a:schemeClr val="tx2">
                        <a:lumMod val="20000"/>
                        <a:lumOff val="80000"/>
                      </a:schemeClr>
                    </a:solidFill>
                  </a:tcPr>
                </a:tc>
                <a:extLst>
                  <a:ext uri="{0D108BD9-81ED-4DB2-BD59-A6C34878D82A}">
                    <a16:rowId xmlns:a16="http://schemas.microsoft.com/office/drawing/2014/main" val="10000"/>
                  </a:ext>
                </a:extLst>
              </a:tr>
              <a:tr h="225025">
                <a:tc rowSpan="3">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姿勢</a:t>
                      </a:r>
                    </a:p>
                  </a:txBody>
                  <a:tcPr anchor="ctr">
                    <a:solidFill>
                      <a:schemeClr val="tx2">
                        <a:lumMod val="20000"/>
                        <a:lumOff val="80000"/>
                      </a:schemeClr>
                    </a:solidFill>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座り方など姿勢はしっかりとしているか　</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1"/>
                  </a:ext>
                </a:extLst>
              </a:tr>
              <a:tr h="225025">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部下を見て話し、安心感を与えていたか　</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2"/>
                  </a:ext>
                </a:extLst>
              </a:tr>
              <a:tr h="337538">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身振りなどを効果的に使い、真剣さが伝わっていたか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3"/>
                  </a:ext>
                </a:extLst>
              </a:tr>
              <a:tr h="225025">
                <a:tc rowSpan="3">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聴き方</a:t>
                      </a:r>
                    </a:p>
                  </a:txBody>
                  <a:tcPr anchor="ctr">
                    <a:solidFill>
                      <a:schemeClr val="tx2">
                        <a:lumMod val="20000"/>
                        <a:lumOff val="80000"/>
                      </a:schemeClr>
                    </a:solidFill>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部下の話を傾聴し、適度にうなずいていたか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4"/>
                  </a:ext>
                </a:extLst>
              </a:tr>
              <a:tr h="225025">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部下の話を集中して聴いていたか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5"/>
                  </a:ext>
                </a:extLst>
              </a:tr>
              <a:tr h="225025">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部下は話しやすそうだったか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6"/>
                  </a:ext>
                </a:extLst>
              </a:tr>
              <a:tr h="337538">
                <a:tc rowSpan="3">
                  <a:txBody>
                    <a:bodyPr/>
                    <a:lstStyle/>
                    <a:p>
                      <a:pPr algn="ctr"/>
                      <a:r>
                        <a:rPr kumimoji="1" lang="ja-JP" altLang="en-US" sz="1100" dirty="0">
                          <a:latin typeface="ＭＳ Ｐゴシック" panose="020B0600070205080204" pitchFamily="50" charset="-128"/>
                          <a:ea typeface="ＭＳ Ｐゴシック" panose="020B0600070205080204" pitchFamily="50" charset="-128"/>
                        </a:rPr>
                        <a:t>フィードバック</a:t>
                      </a:r>
                      <a:endParaRPr kumimoji="1" lang="en-US" altLang="ja-JP" sz="1100" dirty="0">
                        <a:latin typeface="ＭＳ Ｐゴシック" panose="020B0600070205080204" pitchFamily="50" charset="-128"/>
                        <a:ea typeface="ＭＳ Ｐゴシック" panose="020B0600070205080204" pitchFamily="50" charset="-128"/>
                      </a:endParaRPr>
                    </a:p>
                    <a:p>
                      <a:pPr algn="ctr"/>
                      <a:r>
                        <a:rPr kumimoji="1" lang="ja-JP" altLang="en-US" sz="1100" dirty="0">
                          <a:latin typeface="ＭＳ Ｐゴシック" panose="020B0600070205080204" pitchFamily="50" charset="-128"/>
                          <a:ea typeface="ＭＳ Ｐゴシック" panose="020B0600070205080204" pitchFamily="50" charset="-128"/>
                        </a:rPr>
                        <a:t>内容</a:t>
                      </a:r>
                    </a:p>
                  </a:txBody>
                  <a:tcPr anchor="ctr">
                    <a:solidFill>
                      <a:schemeClr val="tx2">
                        <a:lumMod val="20000"/>
                        <a:lumOff val="80000"/>
                      </a:schemeClr>
                    </a:solidFill>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本人評価を踏まえたフィードバックをしていたか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7"/>
                  </a:ext>
                </a:extLst>
              </a:tr>
              <a:tr h="225025">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自己認識を促すフィードバックができたか</a:t>
                      </a:r>
                    </a:p>
                  </a:txBody>
                  <a:tcP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8"/>
                  </a:ext>
                </a:extLst>
              </a:tr>
              <a:tr h="225025">
                <a:tc vMerge="1">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100" dirty="0">
                          <a:latin typeface="ＭＳ Ｐゴシック" panose="020B0600070205080204" pitchFamily="50" charset="-128"/>
                          <a:ea typeface="ＭＳ Ｐゴシック" panose="020B0600070205080204" pitchFamily="50" charset="-128"/>
                        </a:rPr>
                        <a:t>翌期の役割・成長課題を共有できたか　　</a:t>
                      </a:r>
                    </a:p>
                  </a:txBody>
                  <a:tcPr/>
                </a:tc>
                <a:tc>
                  <a:txBody>
                    <a:bodyPr/>
                    <a:lstStyle/>
                    <a:p>
                      <a:pPr algn="ctr"/>
                      <a:endParaRPr kumimoji="1" lang="ja-JP" altLang="en-US" sz="140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0009"/>
                  </a:ext>
                </a:extLst>
              </a:tr>
            </a:tbl>
          </a:graphicData>
        </a:graphic>
      </p:graphicFrame>
      <p:sp>
        <p:nvSpPr>
          <p:cNvPr id="18" name="Rectangle 20"/>
          <p:cNvSpPr>
            <a:spLocks noChangeArrowheads="1"/>
          </p:cNvSpPr>
          <p:nvPr/>
        </p:nvSpPr>
        <p:spPr bwMode="auto">
          <a:xfrm>
            <a:off x="332656" y="8337376"/>
            <a:ext cx="6198958" cy="936104"/>
          </a:xfrm>
          <a:prstGeom prst="rect">
            <a:avLst/>
          </a:prstGeom>
          <a:solidFill>
            <a:schemeClr val="bg1"/>
          </a:solidFill>
          <a:ln w="9525">
            <a:solidFill>
              <a:schemeClr val="tx1"/>
            </a:solidFill>
            <a:miter lim="800000"/>
            <a:headEnd/>
            <a:tailEnd/>
          </a:ln>
        </p:spPr>
        <p:txBody>
          <a:bodyPr wrap="square" lIns="90000" tIns="46800" rIns="90000" bIns="46800">
            <a:noAutofit/>
          </a:bodyPr>
          <a:lstStyle/>
          <a:p>
            <a:r>
              <a:rPr lang="en-US" altLang="ja-JP" sz="1100" dirty="0"/>
              <a:t>【</a:t>
            </a:r>
            <a:r>
              <a:rPr lang="ja-JP" altLang="en-US" sz="1100" dirty="0"/>
              <a:t>その他コメント</a:t>
            </a:r>
            <a:r>
              <a:rPr lang="en-US" altLang="ja-JP" sz="1100" dirty="0"/>
              <a:t>】</a:t>
            </a:r>
          </a:p>
        </p:txBody>
      </p:sp>
    </p:spTree>
    <p:extLst>
      <p:ext uri="{BB962C8B-B14F-4D97-AF65-F5344CB8AC3E}">
        <p14:creationId xmlns:p14="http://schemas.microsoft.com/office/powerpoint/2010/main" val="35292839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ボックス 23"/>
          <p:cNvSpPr txBox="1"/>
          <p:nvPr/>
        </p:nvSpPr>
        <p:spPr>
          <a:xfrm>
            <a:off x="334093" y="4569248"/>
            <a:ext cx="6191251" cy="2816156"/>
          </a:xfrm>
          <a:prstGeom prst="rect">
            <a:avLst/>
          </a:prstGeom>
          <a:noFill/>
        </p:spPr>
        <p:txBody>
          <a:bodyPr wrap="square" rtlCol="0">
            <a:spAutoFit/>
          </a:bodyPr>
          <a:lstStyle/>
          <a:p>
            <a:pPr indent="84138" eaLnBrk="1" hangingPunct="1">
              <a:spcBef>
                <a:spcPts val="600"/>
              </a:spcBef>
            </a:pPr>
            <a:r>
              <a:rPr lang="ja-JP" altLang="en-US" sz="1200" dirty="0"/>
              <a:t>部下の自己認識を促すためにも、「できていること」「できていないこと」「翌期の期待役割・成長課題」を記入してください。コメント例を示すので参考にしてください。</a:t>
            </a:r>
            <a:endParaRPr lang="en-US" altLang="ja-JP" sz="1200" dirty="0"/>
          </a:p>
          <a:p>
            <a:pPr eaLnBrk="1" hangingPunct="1">
              <a:spcBef>
                <a:spcPts val="600"/>
              </a:spcBef>
            </a:pPr>
            <a:r>
              <a:rPr lang="ja-JP" altLang="en-US" sz="1200" dirty="0"/>
              <a:t>①業績評価の上司コメントの記入例</a:t>
            </a:r>
            <a:endParaRPr lang="en-US" altLang="ja-JP" sz="1200" dirty="0"/>
          </a:p>
          <a:p>
            <a:pPr eaLnBrk="1" hangingPunct="1">
              <a:spcBef>
                <a:spcPts val="600"/>
              </a:spcBef>
            </a:pPr>
            <a:endParaRPr lang="en-US" altLang="ja-JP" sz="1200" dirty="0"/>
          </a:p>
          <a:p>
            <a:pPr eaLnBrk="1" hangingPunct="1">
              <a:spcBef>
                <a:spcPts val="600"/>
              </a:spcBef>
            </a:pPr>
            <a:endParaRPr lang="en-US" altLang="ja-JP" sz="1200" dirty="0"/>
          </a:p>
          <a:p>
            <a:pPr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indent="84138" eaLnBrk="1" hangingPunct="1">
              <a:spcBef>
                <a:spcPts val="600"/>
              </a:spcBef>
            </a:pPr>
            <a:endParaRPr lang="en-US" altLang="ja-JP" sz="1200" dirty="0"/>
          </a:p>
          <a:p>
            <a:pPr eaLnBrk="1" hangingPunct="1">
              <a:spcBef>
                <a:spcPts val="600"/>
              </a:spcBef>
            </a:pPr>
            <a:r>
              <a:rPr lang="ja-JP" altLang="en-US" sz="1200" dirty="0"/>
              <a:t>②行動評価の上司コメントの記入例</a:t>
            </a:r>
          </a:p>
        </p:txBody>
      </p:sp>
      <p:sp>
        <p:nvSpPr>
          <p:cNvPr id="3" name="Rectangle 2"/>
          <p:cNvSpPr>
            <a:spLocks noGrp="1" noChangeArrowheads="1"/>
          </p:cNvSpPr>
          <p:nvPr>
            <p:ph type="title" idx="4294967295"/>
          </p:nvPr>
        </p:nvSpPr>
        <p:spPr>
          <a:xfrm>
            <a:off x="1" y="144464"/>
            <a:ext cx="6858000" cy="297032"/>
          </a:xfrm>
          <a:prstGeom prst="rect">
            <a:avLst/>
          </a:prstGeom>
        </p:spPr>
        <p:txBody>
          <a:bodyPr>
            <a:noAutofit/>
          </a:bodyPr>
          <a:lstStyle/>
          <a:p>
            <a:pPr algn="ctr" eaLnBrk="1" hangingPunct="1"/>
            <a:r>
              <a:rPr lang="ja-JP" altLang="en-US" sz="2000" b="1" dirty="0">
                <a:latin typeface="メイリオ" panose="020B0604030504040204" pitchFamily="50" charset="-128"/>
                <a:ea typeface="メイリオ" panose="020B0604030504040204" pitchFamily="50" charset="-128"/>
              </a:rPr>
              <a:t>上司コメントの書き方</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9" name="グループ化 8"/>
          <p:cNvGrpSpPr/>
          <p:nvPr/>
        </p:nvGrpSpPr>
        <p:grpSpPr>
          <a:xfrm>
            <a:off x="260648" y="4232920"/>
            <a:ext cx="5400600" cy="344488"/>
            <a:chOff x="188640" y="2658743"/>
            <a:chExt cx="6346484" cy="344488"/>
          </a:xfrm>
        </p:grpSpPr>
        <p:sp>
          <p:nvSpPr>
            <p:cNvPr id="10" name="正方形/長方形 9"/>
            <p:cNvSpPr/>
            <p:nvPr/>
          </p:nvSpPr>
          <p:spPr>
            <a:xfrm>
              <a:off x="228846" y="2871237"/>
              <a:ext cx="6306278"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2"/>
            <p:cNvSpPr txBox="1">
              <a:spLocks noChangeArrowheads="1"/>
            </p:cNvSpPr>
            <p:nvPr/>
          </p:nvSpPr>
          <p:spPr>
            <a:xfrm>
              <a:off x="188640" y="2658743"/>
              <a:ext cx="4061750"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上司コメントの書き方</a:t>
              </a:r>
            </a:p>
          </p:txBody>
        </p:sp>
      </p:grpSp>
      <p:grpSp>
        <p:nvGrpSpPr>
          <p:cNvPr id="26" name="グループ化 25"/>
          <p:cNvGrpSpPr/>
          <p:nvPr/>
        </p:nvGrpSpPr>
        <p:grpSpPr>
          <a:xfrm>
            <a:off x="332656" y="704528"/>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907947"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自己認識と成長課題</a:t>
              </a:r>
            </a:p>
          </p:txBody>
        </p:sp>
      </p:grpSp>
      <p:sp>
        <p:nvSpPr>
          <p:cNvPr id="25" name="テキスト ボックス 24"/>
          <p:cNvSpPr txBox="1"/>
          <p:nvPr/>
        </p:nvSpPr>
        <p:spPr>
          <a:xfrm>
            <a:off x="333374" y="1064568"/>
            <a:ext cx="6191251" cy="830997"/>
          </a:xfrm>
          <a:prstGeom prst="rect">
            <a:avLst/>
          </a:prstGeom>
          <a:noFill/>
        </p:spPr>
        <p:txBody>
          <a:bodyPr wrap="square" rtlCol="0">
            <a:spAutoFit/>
          </a:bodyPr>
          <a:lstStyle/>
          <a:p>
            <a:pPr indent="84138" eaLnBrk="1" hangingPunct="1">
              <a:spcBef>
                <a:spcPts val="600"/>
              </a:spcBef>
            </a:pPr>
            <a:r>
              <a:rPr lang="ja-JP" altLang="en-US" sz="1200" dirty="0"/>
              <a:t>部下が自身でできていると認知していることも、上司の目から見るとできていないことが必ずあります。まずは、部下に自身のレベルを正しく認識させ、次に上司からの期待を伝えて、最後に期待値と現状のギャップを認識させることが大切です。つまり、上司からの期待値をしっかり伝えることが人材育成の第一歩になります。</a:t>
            </a:r>
          </a:p>
        </p:txBody>
      </p:sp>
      <p:pic>
        <p:nvPicPr>
          <p:cNvPr id="54" name="図 53"/>
          <p:cNvPicPr>
            <a:picLocks noChangeAspect="1"/>
          </p:cNvPicPr>
          <p:nvPr/>
        </p:nvPicPr>
        <p:blipFill>
          <a:blip r:embed="rId3"/>
          <a:stretch>
            <a:fillRect/>
          </a:stretch>
        </p:blipFill>
        <p:spPr>
          <a:xfrm>
            <a:off x="1144725" y="1936675"/>
            <a:ext cx="4680000" cy="2033212"/>
          </a:xfrm>
          <a:prstGeom prst="rect">
            <a:avLst/>
          </a:prstGeom>
        </p:spPr>
      </p:pic>
      <p:graphicFrame>
        <p:nvGraphicFramePr>
          <p:cNvPr id="30" name="表 29"/>
          <p:cNvGraphicFramePr>
            <a:graphicFrameLocks noGrp="1"/>
          </p:cNvGraphicFramePr>
          <p:nvPr>
            <p:extLst>
              <p:ext uri="{D42A27DB-BD31-4B8C-83A1-F6EECF244321}">
                <p14:modId xmlns:p14="http://schemas.microsoft.com/office/powerpoint/2010/main" val="269253204"/>
              </p:ext>
            </p:extLst>
          </p:nvPr>
        </p:nvGraphicFramePr>
        <p:xfrm>
          <a:off x="334095" y="5313040"/>
          <a:ext cx="6191249" cy="1651980"/>
        </p:xfrm>
        <a:graphic>
          <a:graphicData uri="http://schemas.openxmlformats.org/drawingml/2006/table">
            <a:tbl>
              <a:tblPr firstRow="1" firstCol="1" bandRow="1">
                <a:tableStyleId>{5940675A-B579-460E-94D1-54222C63F5DA}</a:tableStyleId>
              </a:tblPr>
              <a:tblGrid>
                <a:gridCol w="6191249">
                  <a:extLst>
                    <a:ext uri="{9D8B030D-6E8A-4147-A177-3AD203B41FA5}">
                      <a16:colId xmlns:a16="http://schemas.microsoft.com/office/drawing/2014/main" val="20000"/>
                    </a:ext>
                  </a:extLst>
                </a:gridCol>
              </a:tblGrid>
              <a:tr h="288032">
                <a:tc>
                  <a:txBody>
                    <a:bodyPr/>
                    <a:lstStyle/>
                    <a:p>
                      <a:pPr algn="ctr">
                        <a:spcBef>
                          <a:spcPts val="300"/>
                        </a:spcBef>
                        <a:spcAft>
                          <a:spcPts val="0"/>
                        </a:spcAft>
                      </a:pPr>
                      <a:r>
                        <a:rPr lang="ja-JP" altLang="en-US" sz="1100" kern="100" dirty="0">
                          <a:effectLst/>
                          <a:latin typeface="+mj-ea"/>
                          <a:ea typeface="+mj-ea"/>
                        </a:rPr>
                        <a:t>上司コメント記入のポイント：</a:t>
                      </a:r>
                      <a:r>
                        <a:rPr lang="ja-JP" altLang="en-US" sz="1100" kern="100" dirty="0">
                          <a:solidFill>
                            <a:srgbClr val="FF0000"/>
                          </a:solidFill>
                          <a:effectLst/>
                          <a:latin typeface="+mj-ea"/>
                          <a:ea typeface="+mj-ea"/>
                        </a:rPr>
                        <a:t>達成基準・達成実行策・今後の課題について記入してください</a:t>
                      </a:r>
                      <a:endParaRPr lang="ja-JP" sz="1100" kern="100" dirty="0">
                        <a:solidFill>
                          <a:srgbClr val="FF0000"/>
                        </a:solidFill>
                        <a:effectLst/>
                        <a:latin typeface="+mj-ea"/>
                        <a:ea typeface="+mj-ea"/>
                        <a:cs typeface="Times New Roman" panose="02020603050405020304" pitchFamily="18" charset="0"/>
                      </a:endParaRPr>
                    </a:p>
                  </a:txBody>
                  <a:tcPr marL="68580" marR="68580" marT="72000" marB="72000" anchor="ctr">
                    <a:lnR w="12700" cap="flat" cmpd="sng" algn="ctr">
                      <a:solidFill>
                        <a:schemeClr val="tx1"/>
                      </a:solidFill>
                      <a:prstDash val="solid"/>
                      <a:round/>
                      <a:headEnd type="none" w="med" len="med"/>
                      <a:tailEnd type="none" w="med" len="med"/>
                    </a:lnR>
                    <a:solidFill>
                      <a:schemeClr val="tx2">
                        <a:lumMod val="20000"/>
                        <a:lumOff val="80000"/>
                      </a:schemeClr>
                    </a:solidFill>
                  </a:tcPr>
                </a:tc>
                <a:extLst>
                  <a:ext uri="{0D108BD9-81ED-4DB2-BD59-A6C34878D82A}">
                    <a16:rowId xmlns:a16="http://schemas.microsoft.com/office/drawing/2014/main" val="10000"/>
                  </a:ext>
                </a:extLst>
              </a:tr>
              <a:tr h="288032">
                <a:tc>
                  <a:txBody>
                    <a:bodyPr/>
                    <a:lstStyle/>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達成基準</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○○の申告漏れを</a:t>
                      </a:r>
                      <a:r>
                        <a:rPr lang="en-US" altLang="ja-JP" sz="1100" kern="100" dirty="0">
                          <a:effectLst/>
                          <a:latin typeface="+mj-ea"/>
                          <a:ea typeface="+mj-ea"/>
                          <a:cs typeface="+mn-cs"/>
                        </a:rPr>
                        <a:t>0</a:t>
                      </a:r>
                      <a:r>
                        <a:rPr lang="ja-JP" altLang="en-US" sz="1100" kern="100" dirty="0">
                          <a:effectLst/>
                          <a:latin typeface="+mj-ea"/>
                          <a:ea typeface="+mj-ea"/>
                          <a:cs typeface="+mn-cs"/>
                        </a:rPr>
                        <a:t>にするという達成基準は実現できました。</a:t>
                      </a:r>
                      <a:endParaRPr lang="en-US" altLang="ja-JP" sz="1100" kern="100" dirty="0">
                        <a:effectLst/>
                        <a:latin typeface="+mj-ea"/>
                        <a:ea typeface="+mj-ea"/>
                        <a:cs typeface="+mn-cs"/>
                      </a:endParaRPr>
                    </a:p>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達成実行策</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書式の統一化が図れ、チェックシートも準備できましたが、運用面では徹底できなかったのが残念です。</a:t>
                      </a:r>
                      <a:endParaRPr lang="en-US" altLang="ja-JP" sz="1100" kern="100" dirty="0">
                        <a:effectLst/>
                        <a:latin typeface="+mj-ea"/>
                        <a:ea typeface="+mj-ea"/>
                        <a:cs typeface="+mn-cs"/>
                      </a:endParaRPr>
                    </a:p>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翌期の期待役割</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翌期は、作成したチェックシートが徹底運用されるようにお願いします。</a:t>
                      </a:r>
                      <a:endParaRPr lang="ja-JP" sz="1100" kern="100" dirty="0">
                        <a:effectLst/>
                        <a:latin typeface="+mj-ea"/>
                        <a:ea typeface="+mj-ea"/>
                        <a:cs typeface="Times New Roman" panose="02020603050405020304" pitchFamily="18" charset="0"/>
                      </a:endParaRPr>
                    </a:p>
                  </a:txBody>
                  <a:tcPr marL="68580" marR="68580" marT="72000" marB="7200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bl>
          </a:graphicData>
        </a:graphic>
      </p:graphicFrame>
      <p:graphicFrame>
        <p:nvGraphicFramePr>
          <p:cNvPr id="31" name="表 30"/>
          <p:cNvGraphicFramePr>
            <a:graphicFrameLocks noGrp="1"/>
          </p:cNvGraphicFramePr>
          <p:nvPr>
            <p:extLst>
              <p:ext uri="{D42A27DB-BD31-4B8C-83A1-F6EECF244321}">
                <p14:modId xmlns:p14="http://schemas.microsoft.com/office/powerpoint/2010/main" val="1752205450"/>
              </p:ext>
            </p:extLst>
          </p:nvPr>
        </p:nvGraphicFramePr>
        <p:xfrm>
          <a:off x="334095" y="7430236"/>
          <a:ext cx="6190530" cy="1987260"/>
        </p:xfrm>
        <a:graphic>
          <a:graphicData uri="http://schemas.openxmlformats.org/drawingml/2006/table">
            <a:tbl>
              <a:tblPr firstRow="1" firstCol="1" bandRow="1">
                <a:tableStyleId>{5940675A-B579-460E-94D1-54222C63F5DA}</a:tableStyleId>
              </a:tblPr>
              <a:tblGrid>
                <a:gridCol w="6190530">
                  <a:extLst>
                    <a:ext uri="{9D8B030D-6E8A-4147-A177-3AD203B41FA5}">
                      <a16:colId xmlns:a16="http://schemas.microsoft.com/office/drawing/2014/main" val="20000"/>
                    </a:ext>
                  </a:extLst>
                </a:gridCol>
              </a:tblGrid>
              <a:tr h="220335">
                <a:tc>
                  <a:txBody>
                    <a:bodyPr/>
                    <a:lstStyle/>
                    <a:p>
                      <a:pPr algn="ctr">
                        <a:spcAft>
                          <a:spcPts val="0"/>
                        </a:spcAft>
                      </a:pPr>
                      <a:r>
                        <a:rPr lang="ja-JP" altLang="en-US" sz="1100" kern="100" dirty="0">
                          <a:effectLst/>
                          <a:latin typeface="+mj-ea"/>
                          <a:ea typeface="+mj-ea"/>
                        </a:rPr>
                        <a:t>上司コメント記入のポイント：</a:t>
                      </a:r>
                      <a:r>
                        <a:rPr lang="ja-JP" altLang="en-US" sz="1100" kern="100" dirty="0">
                          <a:solidFill>
                            <a:srgbClr val="FF0000"/>
                          </a:solidFill>
                          <a:effectLst/>
                          <a:latin typeface="+mj-ea"/>
                          <a:ea typeface="+mj-ea"/>
                        </a:rPr>
                        <a:t>できていること・できていないこと・成長課題を記入してください</a:t>
                      </a:r>
                      <a:endParaRPr lang="ja-JP" sz="1100" kern="100" dirty="0">
                        <a:solidFill>
                          <a:srgbClr val="FF0000"/>
                        </a:solidFill>
                        <a:effectLst/>
                        <a:latin typeface="+mj-ea"/>
                        <a:ea typeface="+mj-ea"/>
                        <a:cs typeface="Times New Roman" panose="02020603050405020304" pitchFamily="18" charset="0"/>
                      </a:endParaRPr>
                    </a:p>
                  </a:txBody>
                  <a:tcPr marL="68580" marR="68580" marT="72000" marB="72000" anchor="ctr">
                    <a:lnR w="12700" cap="flat" cmpd="sng" algn="ctr">
                      <a:solidFill>
                        <a:schemeClr val="tx1"/>
                      </a:solidFill>
                      <a:prstDash val="solid"/>
                      <a:round/>
                      <a:headEnd type="none" w="med" len="med"/>
                      <a:tailEnd type="none" w="med" len="med"/>
                    </a:lnR>
                    <a:solidFill>
                      <a:schemeClr val="tx2">
                        <a:lumMod val="20000"/>
                        <a:lumOff val="80000"/>
                      </a:schemeClr>
                    </a:solidFill>
                  </a:tcPr>
                </a:tc>
                <a:extLst>
                  <a:ext uri="{0D108BD9-81ED-4DB2-BD59-A6C34878D82A}">
                    <a16:rowId xmlns:a16="http://schemas.microsoft.com/office/drawing/2014/main" val="10000"/>
                  </a:ext>
                </a:extLst>
              </a:tr>
              <a:tr h="1398974">
                <a:tc>
                  <a:txBody>
                    <a:bodyPr/>
                    <a:lstStyle/>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できていること</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自ら進んで難易度の高い仕事に取り組むチャレンジ力は高く評価できます。</a:t>
                      </a:r>
                      <a:endParaRPr lang="en-US" altLang="ja-JP" sz="1100" kern="100" dirty="0">
                        <a:effectLst/>
                        <a:latin typeface="+mj-ea"/>
                        <a:ea typeface="+mj-ea"/>
                        <a:cs typeface="+mn-cs"/>
                      </a:endParaRPr>
                    </a:p>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できていないこと</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一方で、他者の仕事を自ら手伝おうとする姿勢に欠けます。特に、後輩の指導は、もう少し時間を割いて欲しいです。</a:t>
                      </a:r>
                      <a:endParaRPr lang="en-US" altLang="ja-JP" sz="1100" kern="100" dirty="0">
                        <a:effectLst/>
                        <a:latin typeface="+mj-ea"/>
                        <a:ea typeface="+mj-ea"/>
                        <a:cs typeface="+mn-cs"/>
                      </a:endParaRPr>
                    </a:p>
                    <a:p>
                      <a:pPr algn="l">
                        <a:spcBef>
                          <a:spcPts val="300"/>
                        </a:spcBef>
                        <a:spcAft>
                          <a:spcPts val="0"/>
                        </a:spcAft>
                      </a:pPr>
                      <a:r>
                        <a:rPr lang="en-US" altLang="ja-JP" sz="1100" kern="100" dirty="0">
                          <a:effectLst/>
                          <a:latin typeface="+mj-ea"/>
                          <a:ea typeface="+mj-ea"/>
                          <a:cs typeface="+mn-cs"/>
                        </a:rPr>
                        <a:t>【</a:t>
                      </a:r>
                      <a:r>
                        <a:rPr lang="ja-JP" altLang="en-US" sz="1100" kern="100" dirty="0">
                          <a:effectLst/>
                          <a:latin typeface="+mj-ea"/>
                          <a:ea typeface="+mj-ea"/>
                          <a:cs typeface="+mn-cs"/>
                        </a:rPr>
                        <a:t>翌期の成長課題</a:t>
                      </a:r>
                      <a:r>
                        <a:rPr lang="en-US" altLang="ja-JP" sz="1100" kern="100" dirty="0">
                          <a:effectLst/>
                          <a:latin typeface="+mj-ea"/>
                          <a:ea typeface="+mj-ea"/>
                          <a:cs typeface="+mn-cs"/>
                        </a:rPr>
                        <a:t>】</a:t>
                      </a:r>
                    </a:p>
                    <a:p>
                      <a:pPr algn="l">
                        <a:spcBef>
                          <a:spcPts val="300"/>
                        </a:spcBef>
                        <a:spcAft>
                          <a:spcPts val="0"/>
                        </a:spcAft>
                      </a:pPr>
                      <a:r>
                        <a:rPr lang="ja-JP" altLang="en-US" sz="1100" kern="100" dirty="0">
                          <a:effectLst/>
                          <a:latin typeface="+mj-ea"/>
                          <a:ea typeface="+mj-ea"/>
                          <a:cs typeface="+mn-cs"/>
                        </a:rPr>
                        <a:t>翌期は、後輩の育成に重点を置いて、仕事を進めて欲しいです。人材育成のスキルは必ず必要になっていくため、これを機にスキルを習得して欲しいです。</a:t>
                      </a:r>
                      <a:endParaRPr lang="en-US" altLang="ja-JP" sz="1100" kern="100" dirty="0">
                        <a:effectLst/>
                        <a:latin typeface="+mj-ea"/>
                        <a:ea typeface="+mj-ea"/>
                        <a:cs typeface="+mn-cs"/>
                      </a:endParaRPr>
                    </a:p>
                  </a:txBody>
                  <a:tcPr marL="68580" marR="68580" marT="72000" marB="7200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487795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正方形/長方形 64"/>
          <p:cNvSpPr/>
          <p:nvPr/>
        </p:nvSpPr>
        <p:spPr bwMode="auto">
          <a:xfrm>
            <a:off x="1341115" y="7329488"/>
            <a:ext cx="4248125" cy="1800225"/>
          </a:xfrm>
          <a:prstGeom prst="rect">
            <a:avLst/>
          </a:prstGeom>
          <a:solidFill>
            <a:schemeClr val="bg1"/>
          </a:solidFill>
          <a:ln w="19050" cap="flat" cmpd="sng" algn="ctr">
            <a:solidFill>
              <a:schemeClr val="bg1">
                <a:lumMod val="50000"/>
              </a:schemeClr>
            </a:solidFill>
            <a:prstDash val="solid"/>
            <a:round/>
            <a:headEnd type="none" w="med" len="med"/>
            <a:tailEnd type="none" w="med" len="med"/>
          </a:ln>
          <a:effectLst/>
        </p:spPr>
        <p:txBody>
          <a:bodyPr lIns="90000" tIns="46800" rIns="90000" bIns="46800" anchor="ctr">
            <a:normAutofit fontScale="92500" lnSpcReduction="10000"/>
          </a:bodyPr>
          <a:lstStyle/>
          <a:p>
            <a:pPr>
              <a:defRPr/>
            </a:pPr>
            <a:r>
              <a:rPr lang="en-US" altLang="ja-JP" dirty="0"/>
              <a:t>【</a:t>
            </a:r>
            <a:r>
              <a:rPr lang="ja-JP" altLang="en-US" dirty="0"/>
              <a:t>発行</a:t>
            </a:r>
            <a:r>
              <a:rPr lang="en-US" altLang="ja-JP" dirty="0"/>
              <a:t>】</a:t>
            </a:r>
          </a:p>
          <a:p>
            <a:pPr>
              <a:defRPr/>
            </a:pPr>
            <a:endParaRPr lang="en-US" altLang="ja-JP" dirty="0"/>
          </a:p>
          <a:p>
            <a:pPr>
              <a:defRPr/>
            </a:pPr>
            <a:r>
              <a:rPr lang="ja-JP" altLang="en-US" dirty="0"/>
              <a:t>東京都中央区銀座</a:t>
            </a:r>
            <a:r>
              <a:rPr lang="en-US" altLang="ja-JP" dirty="0"/>
              <a:t>6-6-1</a:t>
            </a:r>
            <a:r>
              <a:rPr lang="ja-JP" altLang="en-US" dirty="0"/>
              <a:t>　銀座風月堂ビル</a:t>
            </a:r>
            <a:r>
              <a:rPr lang="en-US" altLang="ja-JP" dirty="0"/>
              <a:t>5F</a:t>
            </a:r>
            <a:r>
              <a:rPr lang="ja-JP" altLang="en-US" dirty="0"/>
              <a:t>　</a:t>
            </a:r>
            <a:r>
              <a:rPr lang="en-US" altLang="ja-JP" dirty="0"/>
              <a:t>03‐6215‐8717</a:t>
            </a:r>
          </a:p>
          <a:p>
            <a:pPr>
              <a:defRPr/>
            </a:pPr>
            <a:r>
              <a:rPr lang="ja-JP" altLang="en-US" sz="1700" b="1" dirty="0"/>
              <a:t>株式会社グローセンパートナー</a:t>
            </a:r>
            <a:endParaRPr lang="en-US" altLang="ja-JP" sz="1700" b="1" dirty="0"/>
          </a:p>
          <a:p>
            <a:pPr>
              <a:defRPr/>
            </a:pPr>
            <a:r>
              <a:rPr lang="en-US" altLang="ja-JP" dirty="0"/>
              <a:t>http://www.growthen.co.jp/</a:t>
            </a:r>
          </a:p>
          <a:p>
            <a:pPr>
              <a:defRPr/>
            </a:pPr>
            <a:endParaRPr lang="en-US" altLang="ja-JP" dirty="0"/>
          </a:p>
          <a:p>
            <a:pPr>
              <a:defRPr/>
            </a:pPr>
            <a:r>
              <a:rPr lang="ja-JP" altLang="en-US" sz="1400" dirty="0"/>
              <a:t>本書の全部または一部の複写・複製を禁じます。</a:t>
            </a:r>
            <a:endParaRPr lang="en-US" altLang="ja-JP" sz="1400" dirty="0"/>
          </a:p>
          <a:p>
            <a:pPr>
              <a:defRPr/>
            </a:pPr>
            <a:r>
              <a:rPr lang="ja-JP" altLang="en-US" sz="1400" dirty="0"/>
              <a:t>これらの許諾については小社までお問い合わせください。</a:t>
            </a:r>
          </a:p>
        </p:txBody>
      </p:sp>
    </p:spTree>
    <p:extLst>
      <p:ext uri="{BB962C8B-B14F-4D97-AF65-F5344CB8AC3E}">
        <p14:creationId xmlns:p14="http://schemas.microsoft.com/office/powerpoint/2010/main" val="121265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テキスト ボックス 64"/>
          <p:cNvSpPr txBox="1"/>
          <p:nvPr/>
        </p:nvSpPr>
        <p:spPr>
          <a:xfrm>
            <a:off x="293694" y="4170672"/>
            <a:ext cx="6381233" cy="2677656"/>
          </a:xfrm>
          <a:prstGeom prst="rect">
            <a:avLst/>
          </a:prstGeom>
          <a:noFill/>
        </p:spPr>
        <p:txBody>
          <a:bodyPr wrap="square" rtlCol="0">
            <a:spAutoFit/>
          </a:bodyPr>
          <a:lstStyle/>
          <a:p>
            <a:pPr indent="84138" eaLnBrk="1" hangingPunct="1">
              <a:spcBef>
                <a:spcPts val="1200"/>
              </a:spcBef>
            </a:pPr>
            <a:r>
              <a:rPr lang="ja-JP" altLang="en-US" sz="1200" dirty="0"/>
              <a:t>企業は、　　　　　　　　　　　　　　　　　　　　　　　　　　　　　をしないと、　　　　　　　　　　　　する。</a:t>
            </a:r>
            <a:endParaRPr lang="en-US" altLang="ja-JP" sz="1200" dirty="0"/>
          </a:p>
          <a:p>
            <a:pPr indent="84138" eaLnBrk="1" hangingPunct="1">
              <a:spcBef>
                <a:spcPts val="1200"/>
              </a:spcBef>
            </a:pPr>
            <a:endParaRPr lang="en-US" altLang="ja-JP" sz="1200" dirty="0"/>
          </a:p>
          <a:p>
            <a:pPr indent="84138" eaLnBrk="1" hangingPunct="1">
              <a:spcBef>
                <a:spcPts val="1200"/>
              </a:spcBef>
            </a:pPr>
            <a:r>
              <a:rPr lang="ja-JP" altLang="en-US" sz="1200" dirty="0"/>
              <a:t>なぜなら、　　　　　　　　　　　　　　　　　　　　するからである。</a:t>
            </a:r>
            <a:endParaRPr lang="en-US" altLang="ja-JP" sz="1200" dirty="0"/>
          </a:p>
          <a:p>
            <a:pPr indent="84138" eaLnBrk="1" hangingPunct="1">
              <a:spcBef>
                <a:spcPts val="1200"/>
              </a:spcBef>
            </a:pPr>
            <a:endParaRPr lang="en-US" altLang="ja-JP" sz="1200" dirty="0"/>
          </a:p>
          <a:p>
            <a:pPr indent="84138" eaLnBrk="1" hangingPunct="1">
              <a:spcBef>
                <a:spcPts val="1200"/>
              </a:spcBef>
            </a:pPr>
            <a:r>
              <a:rPr lang="ja-JP" altLang="en-US" sz="1200" dirty="0"/>
              <a:t>つまり、　　　　　　　　　　　　　　　　　　　　　 が戦略であり、戦略とは自社の変化の方向性を</a:t>
            </a:r>
            <a:endParaRPr lang="en-US" altLang="ja-JP" sz="1200" dirty="0"/>
          </a:p>
          <a:p>
            <a:pPr indent="84138" eaLnBrk="1" hangingPunct="1">
              <a:spcBef>
                <a:spcPts val="600"/>
              </a:spcBef>
            </a:pPr>
            <a:endParaRPr lang="en-US" altLang="ja-JP" sz="1200" dirty="0"/>
          </a:p>
          <a:p>
            <a:pPr indent="84138" eaLnBrk="1" hangingPunct="1">
              <a:spcBef>
                <a:spcPts val="600"/>
              </a:spcBef>
            </a:pPr>
            <a:r>
              <a:rPr lang="ja-JP" altLang="en-US" sz="1200" dirty="0"/>
              <a:t>明らかにしたものである。だから、戦略を描いた「中期経営計画」「年度方針」などには、</a:t>
            </a:r>
            <a:endParaRPr lang="en-US" altLang="ja-JP" sz="1200" dirty="0"/>
          </a:p>
          <a:p>
            <a:pPr indent="84138" eaLnBrk="1" hangingPunct="1">
              <a:spcBef>
                <a:spcPts val="600"/>
              </a:spcBef>
            </a:pPr>
            <a:endParaRPr lang="en-US" altLang="ja-JP" sz="1200" dirty="0"/>
          </a:p>
          <a:p>
            <a:pPr indent="84138" eaLnBrk="1" hangingPunct="1">
              <a:spcBef>
                <a:spcPts val="600"/>
              </a:spcBef>
            </a:pPr>
            <a:r>
              <a:rPr lang="ja-JP" altLang="en-US" sz="1200" dirty="0"/>
              <a:t>会社の　　　　　　　　　　　　　　　　　　　　　　が書いてある。　　　　　　</a:t>
            </a:r>
          </a:p>
        </p:txBody>
      </p:sp>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戦略とは何か②</a:t>
            </a:r>
          </a:p>
        </p:txBody>
      </p:sp>
      <p:grpSp>
        <p:nvGrpSpPr>
          <p:cNvPr id="26" name="グループ化 25"/>
          <p:cNvGrpSpPr/>
          <p:nvPr/>
        </p:nvGrpSpPr>
        <p:grpSpPr>
          <a:xfrm>
            <a:off x="260648" y="848544"/>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成長が鈍化する理由</a:t>
              </a:r>
            </a:p>
          </p:txBody>
        </p:sp>
      </p:grpSp>
      <p:sp>
        <p:nvSpPr>
          <p:cNvPr id="29" name="テキスト ボックス 28"/>
          <p:cNvSpPr txBox="1"/>
          <p:nvPr/>
        </p:nvSpPr>
        <p:spPr>
          <a:xfrm>
            <a:off x="293694" y="1241683"/>
            <a:ext cx="6381233" cy="461665"/>
          </a:xfrm>
          <a:prstGeom prst="rect">
            <a:avLst/>
          </a:prstGeom>
          <a:noFill/>
        </p:spPr>
        <p:txBody>
          <a:bodyPr wrap="square" rtlCol="0">
            <a:spAutoFit/>
          </a:bodyPr>
          <a:lstStyle/>
          <a:p>
            <a:pPr indent="84138" eaLnBrk="1" hangingPunct="1"/>
            <a:r>
              <a:rPr lang="ja-JP" altLang="en-US" sz="1200" dirty="0"/>
              <a:t>前のページで、殆どの人が売上高が減少する曲線を描いたと思います。売上高が減少する外部要因は大きく</a:t>
            </a:r>
            <a:r>
              <a:rPr lang="en-US" altLang="ja-JP" sz="1200" dirty="0"/>
              <a:t>3</a:t>
            </a:r>
            <a:r>
              <a:rPr lang="ja-JP" altLang="en-US" sz="1200" dirty="0"/>
              <a:t>つあります。</a:t>
            </a:r>
          </a:p>
        </p:txBody>
      </p:sp>
      <p:sp>
        <p:nvSpPr>
          <p:cNvPr id="37" name="正方形/長方形 36"/>
          <p:cNvSpPr/>
          <p:nvPr/>
        </p:nvSpPr>
        <p:spPr>
          <a:xfrm>
            <a:off x="2382558" y="1656000"/>
            <a:ext cx="4142785"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rPr>
              <a:t>①</a:t>
            </a:r>
            <a:endParaRPr kumimoji="1" lang="ja-JP" altLang="en-US" sz="1100" dirty="0">
              <a:solidFill>
                <a:schemeClr val="tx1"/>
              </a:solidFill>
            </a:endParaRPr>
          </a:p>
        </p:txBody>
      </p:sp>
      <p:sp>
        <p:nvSpPr>
          <p:cNvPr id="38" name="正方形/長方形 37"/>
          <p:cNvSpPr/>
          <p:nvPr/>
        </p:nvSpPr>
        <p:spPr>
          <a:xfrm>
            <a:off x="2636912" y="1640632"/>
            <a:ext cx="3816424" cy="4863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FF0000"/>
                </a:solidFill>
              </a:rPr>
              <a:t>環境の変化　（社会･政治･経済･技術・地球環境など）</a:t>
            </a:r>
            <a:endParaRPr kumimoji="1" lang="ja-JP" altLang="en-US" sz="1100" dirty="0">
              <a:solidFill>
                <a:srgbClr val="FF0000"/>
              </a:solidFill>
            </a:endParaRPr>
          </a:p>
        </p:txBody>
      </p:sp>
      <p:sp>
        <p:nvSpPr>
          <p:cNvPr id="39" name="正方形/長方形 38"/>
          <p:cNvSpPr/>
          <p:nvPr/>
        </p:nvSpPr>
        <p:spPr>
          <a:xfrm>
            <a:off x="2382558" y="2224380"/>
            <a:ext cx="4142785"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rPr>
              <a:t>②</a:t>
            </a:r>
            <a:endParaRPr kumimoji="1" lang="ja-JP" altLang="en-US" sz="1100" dirty="0">
              <a:solidFill>
                <a:schemeClr val="tx1"/>
              </a:solidFill>
            </a:endParaRPr>
          </a:p>
        </p:txBody>
      </p:sp>
      <p:sp>
        <p:nvSpPr>
          <p:cNvPr id="40" name="正方形/長方形 39"/>
          <p:cNvSpPr/>
          <p:nvPr/>
        </p:nvSpPr>
        <p:spPr>
          <a:xfrm>
            <a:off x="2639271" y="2216696"/>
            <a:ext cx="3816424" cy="4863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FF0000"/>
                </a:solidFill>
              </a:rPr>
              <a:t>顧客ニーズの変化</a:t>
            </a:r>
          </a:p>
        </p:txBody>
      </p:sp>
      <p:sp>
        <p:nvSpPr>
          <p:cNvPr id="41" name="正方形/長方形 40"/>
          <p:cNvSpPr/>
          <p:nvPr/>
        </p:nvSpPr>
        <p:spPr>
          <a:xfrm>
            <a:off x="2382558" y="2792760"/>
            <a:ext cx="4142785"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rPr>
              <a:t>③</a:t>
            </a:r>
            <a:endParaRPr kumimoji="1" lang="ja-JP" altLang="en-US" sz="1100" dirty="0">
              <a:solidFill>
                <a:schemeClr val="tx1"/>
              </a:solidFill>
            </a:endParaRPr>
          </a:p>
        </p:txBody>
      </p:sp>
      <p:sp>
        <p:nvSpPr>
          <p:cNvPr id="42" name="正方形/長方形 41"/>
          <p:cNvSpPr/>
          <p:nvPr/>
        </p:nvSpPr>
        <p:spPr>
          <a:xfrm>
            <a:off x="2636912" y="2792760"/>
            <a:ext cx="3816424" cy="4863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FF0000"/>
                </a:solidFill>
              </a:rPr>
              <a:t>競合他社の変化（高付加価値商品・コストダウン商品の投入）</a:t>
            </a:r>
          </a:p>
        </p:txBody>
      </p:sp>
      <p:grpSp>
        <p:nvGrpSpPr>
          <p:cNvPr id="45" name="グループ化 44"/>
          <p:cNvGrpSpPr/>
          <p:nvPr/>
        </p:nvGrpSpPr>
        <p:grpSpPr>
          <a:xfrm>
            <a:off x="260648" y="3584848"/>
            <a:ext cx="5177170" cy="344488"/>
            <a:chOff x="188640" y="2643191"/>
            <a:chExt cx="6083921" cy="344488"/>
          </a:xfrm>
        </p:grpSpPr>
        <p:sp>
          <p:nvSpPr>
            <p:cNvPr id="47" name="正方形/長方形 4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戦略と年度方針</a:t>
              </a:r>
            </a:p>
          </p:txBody>
        </p:sp>
      </p:grpSp>
      <p:sp>
        <p:nvSpPr>
          <p:cNvPr id="67" name="正方形/長方形 66"/>
          <p:cNvSpPr/>
          <p:nvPr/>
        </p:nvSpPr>
        <p:spPr>
          <a:xfrm>
            <a:off x="1074933" y="4095164"/>
            <a:ext cx="2734382"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顧客の開拓・新商品の開発</a:t>
            </a:r>
            <a:endParaRPr kumimoji="1" lang="ja-JP" altLang="en-US" sz="1100" dirty="0">
              <a:solidFill>
                <a:srgbClr val="FF0000"/>
              </a:solidFill>
            </a:endParaRPr>
          </a:p>
        </p:txBody>
      </p:sp>
      <p:sp>
        <p:nvSpPr>
          <p:cNvPr id="68" name="正方形/長方形 67"/>
          <p:cNvSpPr/>
          <p:nvPr/>
        </p:nvSpPr>
        <p:spPr>
          <a:xfrm>
            <a:off x="4860889" y="4095164"/>
            <a:ext cx="944375"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衰退</a:t>
            </a:r>
            <a:endParaRPr kumimoji="1" lang="ja-JP" altLang="en-US" sz="1100" dirty="0">
              <a:solidFill>
                <a:srgbClr val="FF0000"/>
              </a:solidFill>
            </a:endParaRPr>
          </a:p>
        </p:txBody>
      </p:sp>
      <p:sp>
        <p:nvSpPr>
          <p:cNvPr id="69" name="正方形/長方形 68"/>
          <p:cNvSpPr/>
          <p:nvPr/>
        </p:nvSpPr>
        <p:spPr>
          <a:xfrm>
            <a:off x="1179274" y="4753434"/>
            <a:ext cx="1865783"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環境が変化</a:t>
            </a:r>
            <a:endParaRPr kumimoji="1" lang="ja-JP" altLang="en-US" sz="1100" dirty="0">
              <a:solidFill>
                <a:srgbClr val="FF0000"/>
              </a:solidFill>
            </a:endParaRPr>
          </a:p>
        </p:txBody>
      </p:sp>
      <p:sp>
        <p:nvSpPr>
          <p:cNvPr id="80" name="正方形/長方形 79"/>
          <p:cNvSpPr/>
          <p:nvPr/>
        </p:nvSpPr>
        <p:spPr>
          <a:xfrm>
            <a:off x="1179274" y="5401506"/>
            <a:ext cx="1865783"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環境変化対応</a:t>
            </a:r>
            <a:endParaRPr kumimoji="1" lang="ja-JP" altLang="en-US" sz="1100" dirty="0">
              <a:solidFill>
                <a:srgbClr val="FF0000"/>
              </a:solidFill>
            </a:endParaRPr>
          </a:p>
        </p:txBody>
      </p:sp>
      <p:sp>
        <p:nvSpPr>
          <p:cNvPr id="81" name="正方形/長方形 80"/>
          <p:cNvSpPr/>
          <p:nvPr/>
        </p:nvSpPr>
        <p:spPr>
          <a:xfrm>
            <a:off x="1179274" y="6481626"/>
            <a:ext cx="1865783"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変化の方向性</a:t>
            </a:r>
            <a:endParaRPr kumimoji="1" lang="ja-JP" altLang="en-US" sz="1100" dirty="0">
              <a:solidFill>
                <a:srgbClr val="FF0000"/>
              </a:solidFill>
            </a:endParaRPr>
          </a:p>
        </p:txBody>
      </p:sp>
      <p:pic>
        <p:nvPicPr>
          <p:cNvPr id="3" name="図 2"/>
          <p:cNvPicPr>
            <a:picLocks noChangeAspect="1"/>
          </p:cNvPicPr>
          <p:nvPr/>
        </p:nvPicPr>
        <p:blipFill>
          <a:blip r:embed="rId3"/>
          <a:stretch>
            <a:fillRect/>
          </a:stretch>
        </p:blipFill>
        <p:spPr>
          <a:xfrm>
            <a:off x="429024" y="1878640"/>
            <a:ext cx="1731943" cy="1264621"/>
          </a:xfrm>
          <a:prstGeom prst="rect">
            <a:avLst/>
          </a:prstGeom>
        </p:spPr>
      </p:pic>
      <p:sp>
        <p:nvSpPr>
          <p:cNvPr id="30" name="テキスト ボックス 29"/>
          <p:cNvSpPr txBox="1"/>
          <p:nvPr/>
        </p:nvSpPr>
        <p:spPr>
          <a:xfrm>
            <a:off x="1179274" y="7351076"/>
            <a:ext cx="5495653" cy="461665"/>
          </a:xfrm>
          <a:prstGeom prst="rect">
            <a:avLst/>
          </a:prstGeom>
          <a:noFill/>
        </p:spPr>
        <p:txBody>
          <a:bodyPr wrap="square" rtlCol="0">
            <a:spAutoFit/>
          </a:bodyPr>
          <a:lstStyle/>
          <a:p>
            <a:pPr indent="84138" eaLnBrk="1" hangingPunct="1"/>
            <a:r>
              <a:rPr lang="ja-JP" altLang="en-US" sz="1200" dirty="0"/>
              <a:t>会社の変化の方向性をわかりやすく整理すると、下記のようになります。自社の戦略を整理するときは、下記のようなフレームを活用すると良いでしょう。</a:t>
            </a:r>
          </a:p>
        </p:txBody>
      </p:sp>
      <p:graphicFrame>
        <p:nvGraphicFramePr>
          <p:cNvPr id="2" name="表 1"/>
          <p:cNvGraphicFramePr>
            <a:graphicFrameLocks noGrp="1"/>
          </p:cNvGraphicFramePr>
          <p:nvPr>
            <p:extLst>
              <p:ext uri="{D42A27DB-BD31-4B8C-83A1-F6EECF244321}">
                <p14:modId xmlns:p14="http://schemas.microsoft.com/office/powerpoint/2010/main" val="3292277516"/>
              </p:ext>
            </p:extLst>
          </p:nvPr>
        </p:nvGraphicFramePr>
        <p:xfrm>
          <a:off x="1294995" y="7925454"/>
          <a:ext cx="5229630" cy="1319972"/>
        </p:xfrm>
        <a:graphic>
          <a:graphicData uri="http://schemas.openxmlformats.org/drawingml/2006/table">
            <a:tbl>
              <a:tblPr firstRow="1" bandRow="1">
                <a:tableStyleId>{5940675A-B579-460E-94D1-54222C63F5DA}</a:tableStyleId>
              </a:tblPr>
              <a:tblGrid>
                <a:gridCol w="906758">
                  <a:extLst>
                    <a:ext uri="{9D8B030D-6E8A-4147-A177-3AD203B41FA5}">
                      <a16:colId xmlns:a16="http://schemas.microsoft.com/office/drawing/2014/main" val="20000"/>
                    </a:ext>
                  </a:extLst>
                </a:gridCol>
                <a:gridCol w="2161436">
                  <a:extLst>
                    <a:ext uri="{9D8B030D-6E8A-4147-A177-3AD203B41FA5}">
                      <a16:colId xmlns:a16="http://schemas.microsoft.com/office/drawing/2014/main" val="20001"/>
                    </a:ext>
                  </a:extLst>
                </a:gridCol>
                <a:gridCol w="2161436">
                  <a:extLst>
                    <a:ext uri="{9D8B030D-6E8A-4147-A177-3AD203B41FA5}">
                      <a16:colId xmlns:a16="http://schemas.microsoft.com/office/drawing/2014/main" val="20002"/>
                    </a:ext>
                  </a:extLst>
                </a:gridCol>
              </a:tblGrid>
              <a:tr h="267906">
                <a:tc>
                  <a:txBody>
                    <a:bodyPr/>
                    <a:lstStyle/>
                    <a:p>
                      <a:endParaRPr kumimoji="1" lang="ja-JP" altLang="en-US" sz="1200" dirty="0"/>
                    </a:p>
                  </a:txBody>
                  <a:tcPr>
                    <a:solidFill>
                      <a:schemeClr val="tx2">
                        <a:lumMod val="20000"/>
                        <a:lumOff val="80000"/>
                      </a:schemeClr>
                    </a:solidFill>
                  </a:tcPr>
                </a:tc>
                <a:tc>
                  <a:txBody>
                    <a:bodyPr/>
                    <a:lstStyle/>
                    <a:p>
                      <a:pPr algn="ctr"/>
                      <a:r>
                        <a:rPr kumimoji="1" lang="ja-JP" altLang="en-US" sz="1200" dirty="0"/>
                        <a:t>現在</a:t>
                      </a:r>
                    </a:p>
                  </a:txBody>
                  <a:tcPr anchor="ctr">
                    <a:solidFill>
                      <a:schemeClr val="tx2">
                        <a:lumMod val="20000"/>
                        <a:lumOff val="80000"/>
                      </a:schemeClr>
                    </a:solidFill>
                  </a:tcPr>
                </a:tc>
                <a:tc>
                  <a:txBody>
                    <a:bodyPr/>
                    <a:lstStyle/>
                    <a:p>
                      <a:pPr algn="ctr"/>
                      <a:r>
                        <a:rPr kumimoji="1" lang="ja-JP" altLang="en-US" sz="1200" dirty="0"/>
                        <a:t>これから</a:t>
                      </a:r>
                      <a:r>
                        <a:rPr kumimoji="1" lang="ja-JP" altLang="en-US" sz="1200" dirty="0">
                          <a:latin typeface="+mj-ea"/>
                          <a:ea typeface="+mj-ea"/>
                        </a:rPr>
                        <a:t>（</a:t>
                      </a:r>
                      <a:r>
                        <a:rPr kumimoji="1" lang="en-US" altLang="ja-JP" sz="1200" dirty="0">
                          <a:latin typeface="+mj-ea"/>
                          <a:ea typeface="+mj-ea"/>
                        </a:rPr>
                        <a:t>3</a:t>
                      </a:r>
                      <a:r>
                        <a:rPr kumimoji="1" lang="ja-JP" altLang="en-US" sz="1200" dirty="0">
                          <a:latin typeface="+mj-ea"/>
                          <a:ea typeface="+mj-ea"/>
                        </a:rPr>
                        <a:t>年後など）</a:t>
                      </a:r>
                    </a:p>
                  </a:txBody>
                  <a:tcPr anchor="ctr">
                    <a:solidFill>
                      <a:schemeClr val="tx2">
                        <a:lumMod val="20000"/>
                        <a:lumOff val="80000"/>
                      </a:schemeClr>
                    </a:solidFill>
                  </a:tcPr>
                </a:tc>
                <a:extLst>
                  <a:ext uri="{0D108BD9-81ED-4DB2-BD59-A6C34878D82A}">
                    <a16:rowId xmlns:a16="http://schemas.microsoft.com/office/drawing/2014/main" val="10000"/>
                  </a:ext>
                </a:extLst>
              </a:tr>
              <a:tr h="522826">
                <a:tc>
                  <a:txBody>
                    <a:bodyPr/>
                    <a:lstStyle/>
                    <a:p>
                      <a:r>
                        <a:rPr kumimoji="1" lang="ja-JP" altLang="en-US" sz="1200" dirty="0"/>
                        <a:t>お客様軸</a:t>
                      </a:r>
                    </a:p>
                  </a:txBody>
                  <a:tcPr anchor="ctr">
                    <a:solidFill>
                      <a:schemeClr val="tx2">
                        <a:lumMod val="20000"/>
                        <a:lumOff val="80000"/>
                      </a:schemeClr>
                    </a:solidFill>
                  </a:tcPr>
                </a:tc>
                <a:tc>
                  <a:txBody>
                    <a:bodyPr/>
                    <a:lstStyle/>
                    <a:p>
                      <a:r>
                        <a:rPr kumimoji="1" lang="ja-JP" altLang="en-US" sz="1200" dirty="0"/>
                        <a:t>現在のお客様</a:t>
                      </a:r>
                      <a:endParaRPr kumimoji="1" lang="en-US" altLang="ja-JP" sz="1100" dirty="0"/>
                    </a:p>
                    <a:p>
                      <a:r>
                        <a:rPr kumimoji="1" lang="ja-JP" altLang="en-US" sz="1050" dirty="0"/>
                        <a:t>例）ファミリー層・日本国内　など</a:t>
                      </a:r>
                    </a:p>
                  </a:txBody>
                  <a:tcPr anchor="ctr"/>
                </a:tc>
                <a:tc>
                  <a:txBody>
                    <a:bodyPr/>
                    <a:lstStyle/>
                    <a:p>
                      <a:r>
                        <a:rPr kumimoji="1" lang="ja-JP" altLang="en-US" sz="1200" dirty="0"/>
                        <a:t>これからのお客様</a:t>
                      </a:r>
                      <a:endParaRPr kumimoji="1" lang="en-US" altLang="ja-JP" sz="1100" dirty="0"/>
                    </a:p>
                    <a:p>
                      <a:r>
                        <a:rPr kumimoji="1" lang="ja-JP" altLang="en-US" sz="1050" dirty="0"/>
                        <a:t>例）高齢者・ベトナム　など</a:t>
                      </a:r>
                    </a:p>
                  </a:txBody>
                  <a:tcPr anchor="ctr"/>
                </a:tc>
                <a:extLst>
                  <a:ext uri="{0D108BD9-81ED-4DB2-BD59-A6C34878D82A}">
                    <a16:rowId xmlns:a16="http://schemas.microsoft.com/office/drawing/2014/main" val="10001"/>
                  </a:ext>
                </a:extLst>
              </a:tr>
              <a:tr h="522826">
                <a:tc>
                  <a:txBody>
                    <a:bodyPr/>
                    <a:lstStyle/>
                    <a:p>
                      <a:r>
                        <a:rPr kumimoji="1" lang="ja-JP" altLang="en-US" sz="1200" dirty="0"/>
                        <a:t>商品・</a:t>
                      </a:r>
                      <a:endParaRPr kumimoji="1" lang="en-US" altLang="ja-JP" sz="1200" dirty="0"/>
                    </a:p>
                    <a:p>
                      <a:r>
                        <a:rPr kumimoji="1" lang="ja-JP" altLang="en-US" sz="1200" dirty="0"/>
                        <a:t>サービス軸</a:t>
                      </a:r>
                    </a:p>
                  </a:txBody>
                  <a:tcPr anchor="ctr">
                    <a:solidFill>
                      <a:schemeClr val="tx2">
                        <a:lumMod val="20000"/>
                        <a:lumOff val="80000"/>
                      </a:schemeClr>
                    </a:solidFill>
                  </a:tcPr>
                </a:tc>
                <a:tc>
                  <a:txBody>
                    <a:bodyPr/>
                    <a:lstStyle/>
                    <a:p>
                      <a:r>
                        <a:rPr kumimoji="1" lang="ja-JP" altLang="en-US" sz="1200" dirty="0"/>
                        <a:t>現在の商品</a:t>
                      </a:r>
                      <a:endParaRPr kumimoji="1" lang="en-US" altLang="ja-JP" sz="1200" dirty="0"/>
                    </a:p>
                    <a:p>
                      <a:r>
                        <a:rPr kumimoji="1" lang="ja-JP" altLang="en-US" sz="1050" dirty="0"/>
                        <a:t>例）健康食品　など</a:t>
                      </a:r>
                      <a:endParaRPr kumimoji="1" lang="ja-JP" altLang="en-US" sz="1100" dirty="0"/>
                    </a:p>
                  </a:txBody>
                  <a:tcPr anchor="ctr"/>
                </a:tc>
                <a:tc>
                  <a:txBody>
                    <a:bodyPr/>
                    <a:lstStyle/>
                    <a:p>
                      <a:r>
                        <a:rPr kumimoji="1" lang="ja-JP" altLang="en-US" sz="1200" dirty="0"/>
                        <a:t>これからの商品</a:t>
                      </a:r>
                      <a:endParaRPr kumimoji="1" lang="en-US" altLang="ja-JP" sz="1200" dirty="0"/>
                    </a:p>
                    <a:p>
                      <a:r>
                        <a:rPr kumimoji="1" lang="ja-JP" altLang="en-US" sz="1000" dirty="0"/>
                        <a:t>例）</a:t>
                      </a:r>
                      <a:r>
                        <a:rPr kumimoji="1" lang="ja-JP" altLang="en-US" sz="1000" dirty="0">
                          <a:solidFill>
                            <a:schemeClr val="tx1"/>
                          </a:solidFill>
                        </a:rPr>
                        <a:t>アンチエイジング食</a:t>
                      </a:r>
                      <a:r>
                        <a:rPr kumimoji="1" lang="ja-JP" altLang="en-US" sz="1000" dirty="0"/>
                        <a:t>品　など</a:t>
                      </a:r>
                    </a:p>
                  </a:txBody>
                  <a:tcPr anchor="ctr"/>
                </a:tc>
                <a:extLst>
                  <a:ext uri="{0D108BD9-81ED-4DB2-BD59-A6C34878D82A}">
                    <a16:rowId xmlns:a16="http://schemas.microsoft.com/office/drawing/2014/main" val="10002"/>
                  </a:ext>
                </a:extLst>
              </a:tr>
            </a:tbl>
          </a:graphicData>
        </a:graphic>
      </p:graphicFrame>
      <p:sp>
        <p:nvSpPr>
          <p:cNvPr id="4" name="右矢印 3"/>
          <p:cNvSpPr/>
          <p:nvPr/>
        </p:nvSpPr>
        <p:spPr>
          <a:xfrm>
            <a:off x="4149080" y="7917305"/>
            <a:ext cx="448886" cy="278561"/>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100" dirty="0">
              <a:solidFill>
                <a:schemeClr val="tx1"/>
              </a:solidFill>
            </a:endParaRPr>
          </a:p>
        </p:txBody>
      </p:sp>
      <p:pic>
        <p:nvPicPr>
          <p:cNvPr id="32" name="図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253" y="7394051"/>
            <a:ext cx="583285" cy="583285"/>
          </a:xfrm>
          <a:prstGeom prst="rect">
            <a:avLst/>
          </a:prstGeom>
        </p:spPr>
      </p:pic>
    </p:spTree>
    <p:extLst>
      <p:ext uri="{BB962C8B-B14F-4D97-AF65-F5344CB8AC3E}">
        <p14:creationId xmlns:p14="http://schemas.microsoft.com/office/powerpoint/2010/main" val="580281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悪い方針・良い方針</a:t>
            </a:r>
          </a:p>
        </p:txBody>
      </p:sp>
      <p:grpSp>
        <p:nvGrpSpPr>
          <p:cNvPr id="26" name="グループ化 25"/>
          <p:cNvGrpSpPr/>
          <p:nvPr/>
        </p:nvGrpSpPr>
        <p:grpSpPr>
          <a:xfrm>
            <a:off x="260648" y="1424608"/>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「悪い方針」と「良い方針」の見極め方</a:t>
              </a:r>
            </a:p>
          </p:txBody>
        </p:sp>
      </p:grpSp>
      <p:sp>
        <p:nvSpPr>
          <p:cNvPr id="30" name="テキスト ボックス 29"/>
          <p:cNvSpPr txBox="1"/>
          <p:nvPr/>
        </p:nvSpPr>
        <p:spPr>
          <a:xfrm>
            <a:off x="984254" y="632520"/>
            <a:ext cx="5654060" cy="461665"/>
          </a:xfrm>
          <a:prstGeom prst="rect">
            <a:avLst/>
          </a:prstGeom>
          <a:noFill/>
        </p:spPr>
        <p:txBody>
          <a:bodyPr wrap="square" rtlCol="0">
            <a:spAutoFit/>
          </a:bodyPr>
          <a:lstStyle/>
          <a:p>
            <a:pPr eaLnBrk="1" hangingPunct="1"/>
            <a:r>
              <a:rPr lang="ja-JP" altLang="en-US" sz="1200" dirty="0"/>
              <a:t>ここでは、「悪い方針」と「良い方針」の見極め方を学び、「良い方針」とはどのように策定すべきかを簡潔にお伝えします。</a:t>
            </a:r>
          </a:p>
        </p:txBody>
      </p:sp>
      <p:pic>
        <p:nvPicPr>
          <p:cNvPr id="31" name="図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32520"/>
            <a:ext cx="592472" cy="592472"/>
          </a:xfrm>
          <a:prstGeom prst="rect">
            <a:avLst/>
          </a:prstGeom>
        </p:spPr>
      </p:pic>
      <p:sp>
        <p:nvSpPr>
          <p:cNvPr id="32" name="Rectangle 20"/>
          <p:cNvSpPr>
            <a:spLocks noChangeArrowheads="1"/>
          </p:cNvSpPr>
          <p:nvPr/>
        </p:nvSpPr>
        <p:spPr bwMode="auto">
          <a:xfrm>
            <a:off x="332656" y="2576736"/>
            <a:ext cx="6191250" cy="1800200"/>
          </a:xfrm>
          <a:prstGeom prst="rect">
            <a:avLst/>
          </a:prstGeom>
          <a:solidFill>
            <a:schemeClr val="tx2">
              <a:lumMod val="20000"/>
              <a:lumOff val="80000"/>
            </a:schemeClr>
          </a:solidFill>
          <a:ln w="9525">
            <a:noFill/>
            <a:miter lim="800000"/>
            <a:headEnd/>
            <a:tailEnd/>
          </a:ln>
        </p:spPr>
        <p:txBody>
          <a:bodyPr wrap="square" lIns="90000" tIns="46800" rIns="90000" bIns="46800">
            <a:noAutofit/>
          </a:bodyPr>
          <a:lstStyle/>
          <a:p>
            <a:pPr>
              <a:spcBef>
                <a:spcPts val="400"/>
              </a:spcBef>
            </a:pPr>
            <a:r>
              <a:rPr lang="en-US" altLang="ja-JP" sz="1200" dirty="0"/>
              <a:t>【</a:t>
            </a:r>
            <a:r>
              <a:rPr lang="ja-JP" altLang="en-US" sz="1200" dirty="0"/>
              <a:t>悪い方針の事例</a:t>
            </a:r>
            <a:r>
              <a:rPr lang="en-US" altLang="ja-JP" sz="1200" dirty="0"/>
              <a:t>】</a:t>
            </a:r>
          </a:p>
          <a:p>
            <a:pPr lvl="1">
              <a:spcBef>
                <a:spcPts val="400"/>
              </a:spcBef>
            </a:pPr>
            <a:r>
              <a:rPr lang="en-US" altLang="ja-JP" sz="1200" dirty="0"/>
              <a:t>×</a:t>
            </a:r>
            <a:r>
              <a:rPr lang="ja-JP" altLang="en-US" sz="1200" dirty="0"/>
              <a:t>営業力を強化する</a:t>
            </a:r>
            <a:r>
              <a:rPr lang="en-US" altLang="ja-JP" sz="1200" dirty="0"/>
              <a:t>         ×</a:t>
            </a:r>
            <a:r>
              <a:rPr lang="ja-JP" altLang="en-US" sz="1200" dirty="0"/>
              <a:t>コストを削減する</a:t>
            </a:r>
            <a:r>
              <a:rPr lang="en-US" altLang="ja-JP" sz="1200" dirty="0"/>
              <a:t>	     ×</a:t>
            </a:r>
            <a:r>
              <a:rPr lang="ja-JP" altLang="en-US" sz="1200" dirty="0"/>
              <a:t>経営効率を上げる</a:t>
            </a:r>
          </a:p>
          <a:p>
            <a:pPr lvl="1">
              <a:spcBef>
                <a:spcPts val="400"/>
              </a:spcBef>
            </a:pPr>
            <a:r>
              <a:rPr lang="en-US" altLang="ja-JP" sz="1200" dirty="0"/>
              <a:t>×</a:t>
            </a:r>
            <a:r>
              <a:rPr lang="ja-JP" altLang="en-US" sz="1200" dirty="0"/>
              <a:t>新商品を開発する</a:t>
            </a:r>
            <a:r>
              <a:rPr lang="en-US" altLang="ja-JP" sz="1200" dirty="0"/>
              <a:t>         ×</a:t>
            </a:r>
            <a:r>
              <a:rPr lang="ja-JP" altLang="en-US" sz="1200" dirty="0"/>
              <a:t>新事業へ転換する</a:t>
            </a:r>
            <a:r>
              <a:rPr lang="en-US" altLang="ja-JP" sz="1200" dirty="0"/>
              <a:t>	     ×</a:t>
            </a:r>
            <a:r>
              <a:rPr lang="ja-JP" altLang="en-US" sz="1200" dirty="0"/>
              <a:t>既存ビジネスを深化する</a:t>
            </a:r>
          </a:p>
          <a:p>
            <a:pPr>
              <a:spcBef>
                <a:spcPts val="400"/>
              </a:spcBef>
            </a:pPr>
            <a:r>
              <a:rPr lang="en-US" altLang="ja-JP" sz="1200" dirty="0"/>
              <a:t>【</a:t>
            </a:r>
            <a:r>
              <a:rPr lang="ja-JP" altLang="en-US" sz="1200" dirty="0"/>
              <a:t>良い方針の事例</a:t>
            </a:r>
            <a:r>
              <a:rPr lang="en-US" altLang="ja-JP" sz="1200" dirty="0"/>
              <a:t>】</a:t>
            </a:r>
          </a:p>
          <a:p>
            <a:pPr lvl="1">
              <a:spcBef>
                <a:spcPts val="400"/>
              </a:spcBef>
            </a:pPr>
            <a:r>
              <a:rPr lang="ja-JP" altLang="en-US" sz="1200" dirty="0"/>
              <a:t>○　（国内の営業展開は控えてでも）タイに展開する</a:t>
            </a:r>
          </a:p>
          <a:p>
            <a:pPr lvl="1">
              <a:spcBef>
                <a:spcPts val="400"/>
              </a:spcBef>
            </a:pPr>
            <a:r>
              <a:rPr lang="ja-JP" altLang="en-US" sz="1200" dirty="0"/>
              <a:t>○　（健康食品改良は遅らせてでも）アンチエイジング食品を優先的に開発する</a:t>
            </a:r>
          </a:p>
          <a:p>
            <a:pPr lvl="1">
              <a:spcBef>
                <a:spcPts val="400"/>
              </a:spcBef>
            </a:pPr>
            <a:r>
              <a:rPr lang="ja-JP" altLang="en-US" sz="1200" dirty="0"/>
              <a:t>○　（既存事業は衰退するので）介護事業に資源配分をする</a:t>
            </a:r>
          </a:p>
          <a:p>
            <a:pPr>
              <a:spcBef>
                <a:spcPts val="400"/>
              </a:spcBef>
            </a:pPr>
            <a:endParaRPr lang="ja-JP" altLang="en-US" sz="1600" dirty="0"/>
          </a:p>
        </p:txBody>
      </p:sp>
      <p:sp>
        <p:nvSpPr>
          <p:cNvPr id="34" name="テキスト ボックス 33"/>
          <p:cNvSpPr txBox="1"/>
          <p:nvPr/>
        </p:nvSpPr>
        <p:spPr>
          <a:xfrm>
            <a:off x="953208" y="1858397"/>
            <a:ext cx="5716152" cy="461665"/>
          </a:xfrm>
          <a:prstGeom prst="rect">
            <a:avLst/>
          </a:prstGeom>
          <a:noFill/>
        </p:spPr>
        <p:txBody>
          <a:bodyPr wrap="square" rtlCol="0">
            <a:spAutoFit/>
          </a:bodyPr>
          <a:lstStyle/>
          <a:p>
            <a:pPr eaLnBrk="1" hangingPunct="1"/>
            <a:r>
              <a:rPr lang="ja-JP" altLang="en-US" sz="1200" dirty="0"/>
              <a:t>悪い方針と良い方針の違いは何でしょうか？悪い方針と良い方針を具体的に見分けるためには、どのような点に注意すればよいのでしょうか？</a:t>
            </a:r>
          </a:p>
        </p:txBody>
      </p:sp>
      <p:pic>
        <p:nvPicPr>
          <p:cNvPr id="35" name="図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031" y="1856656"/>
            <a:ext cx="592097" cy="592097"/>
          </a:xfrm>
          <a:prstGeom prst="rect">
            <a:avLst/>
          </a:prstGeom>
        </p:spPr>
      </p:pic>
      <p:grpSp>
        <p:nvGrpSpPr>
          <p:cNvPr id="40" name="グループ化 39"/>
          <p:cNvGrpSpPr/>
          <p:nvPr/>
        </p:nvGrpSpPr>
        <p:grpSpPr>
          <a:xfrm>
            <a:off x="332656" y="6599883"/>
            <a:ext cx="2952328" cy="344488"/>
            <a:chOff x="188640" y="2643191"/>
            <a:chExt cx="4146369" cy="344488"/>
          </a:xfrm>
        </p:grpSpPr>
        <p:sp>
          <p:nvSpPr>
            <p:cNvPr id="41" name="正方形/長方形 40"/>
            <p:cNvSpPr/>
            <p:nvPr/>
          </p:nvSpPr>
          <p:spPr>
            <a:xfrm>
              <a:off x="228846" y="2871237"/>
              <a:ext cx="370768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2"/>
            <p:cNvSpPr txBox="1">
              <a:spLocks noChangeArrowheads="1"/>
            </p:cNvSpPr>
            <p:nvPr/>
          </p:nvSpPr>
          <p:spPr>
            <a:xfrm>
              <a:off x="188640" y="2643191"/>
              <a:ext cx="4146369"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良い方針の作り方</a:t>
              </a:r>
            </a:p>
          </p:txBody>
        </p:sp>
      </p:grpSp>
      <p:sp>
        <p:nvSpPr>
          <p:cNvPr id="100" name="テキスト ボックス 99"/>
          <p:cNvSpPr txBox="1"/>
          <p:nvPr/>
        </p:nvSpPr>
        <p:spPr>
          <a:xfrm>
            <a:off x="332656" y="6995160"/>
            <a:ext cx="2534165" cy="1990288"/>
          </a:xfrm>
          <a:prstGeom prst="rect">
            <a:avLst/>
          </a:prstGeom>
          <a:noFill/>
        </p:spPr>
        <p:txBody>
          <a:bodyPr wrap="square" rtlCol="0">
            <a:spAutoFit/>
          </a:bodyPr>
          <a:lstStyle/>
          <a:p>
            <a:pPr indent="84138" eaLnBrk="1" hangingPunct="1">
              <a:spcBef>
                <a:spcPts val="400"/>
              </a:spcBef>
            </a:pPr>
            <a:r>
              <a:rPr lang="ja-JP" altLang="en-US" sz="1200" dirty="0"/>
              <a:t>成長戦略とは、企業が成長するために、「市場浸透」「新市場開拓」「新商品開発」「多角化」のどのような領域に注力するのか、その方向性を明確にすることを言います。</a:t>
            </a:r>
          </a:p>
          <a:p>
            <a:pPr indent="84138" eaLnBrk="1" hangingPunct="1">
              <a:spcBef>
                <a:spcPts val="400"/>
              </a:spcBef>
            </a:pPr>
            <a:r>
              <a:rPr lang="ja-JP" altLang="en-US" sz="1200" dirty="0"/>
              <a:t>この成長戦略に基づき具体的な</a:t>
            </a:r>
            <a:r>
              <a:rPr lang="ja-JP" altLang="en-US" sz="1200" dirty="0">
                <a:solidFill>
                  <a:srgbClr val="FF0000"/>
                </a:solidFill>
              </a:rPr>
              <a:t>顧客ターゲット・市場エリアや、開発したい商品・サービスなどを明記することが、「中期経営計画」「年度方針」の必須条件になります。</a:t>
            </a:r>
          </a:p>
        </p:txBody>
      </p:sp>
      <p:grpSp>
        <p:nvGrpSpPr>
          <p:cNvPr id="127" name="グループ化 126"/>
          <p:cNvGrpSpPr/>
          <p:nvPr/>
        </p:nvGrpSpPr>
        <p:grpSpPr>
          <a:xfrm>
            <a:off x="7776483" y="1268760"/>
            <a:ext cx="7605845" cy="5093998"/>
            <a:chOff x="-198530" y="1268760"/>
            <a:chExt cx="7605845" cy="5093998"/>
          </a:xfrm>
        </p:grpSpPr>
        <p:sp>
          <p:nvSpPr>
            <p:cNvPr id="128" name="テキスト ボックス 127"/>
            <p:cNvSpPr txBox="1"/>
            <p:nvPr/>
          </p:nvSpPr>
          <p:spPr>
            <a:xfrm>
              <a:off x="-198530" y="1268760"/>
              <a:ext cx="1511300" cy="400110"/>
            </a:xfrm>
            <a:prstGeom prst="rect">
              <a:avLst/>
            </a:prstGeom>
            <a:noFill/>
          </p:spPr>
          <p:txBody>
            <a:bodyPr wrap="square" rtlCol="0">
              <a:spAutoFit/>
            </a:bodyPr>
            <a:lstStyle/>
            <a:p>
              <a:pPr algn="r"/>
              <a:r>
                <a:rPr kumimoji="1" lang="ja-JP" altLang="en-US" sz="2000" dirty="0">
                  <a:latin typeface="メイリオ" pitchFamily="50" charset="-128"/>
                  <a:ea typeface="メイリオ" pitchFamily="50" charset="-128"/>
                  <a:cs typeface="メイリオ" pitchFamily="50" charset="-128"/>
                </a:rPr>
                <a:t>新市場</a:t>
              </a:r>
            </a:p>
          </p:txBody>
        </p:sp>
        <p:sp>
          <p:nvSpPr>
            <p:cNvPr id="129" name="テキスト ボックス 128"/>
            <p:cNvSpPr txBox="1"/>
            <p:nvPr/>
          </p:nvSpPr>
          <p:spPr>
            <a:xfrm>
              <a:off x="-76668" y="5639180"/>
              <a:ext cx="1511300" cy="400110"/>
            </a:xfrm>
            <a:prstGeom prst="rect">
              <a:avLst/>
            </a:prstGeom>
            <a:noFill/>
          </p:spPr>
          <p:txBody>
            <a:bodyPr wrap="square" rtlCol="0">
              <a:spAutoFit/>
            </a:bodyPr>
            <a:lstStyle/>
            <a:p>
              <a:pPr algn="r"/>
              <a:r>
                <a:rPr lang="ja-JP" altLang="en-US" sz="2000" dirty="0">
                  <a:latin typeface="メイリオ" pitchFamily="50" charset="-128"/>
                  <a:ea typeface="メイリオ" pitchFamily="50" charset="-128"/>
                  <a:cs typeface="メイリオ" pitchFamily="50" charset="-128"/>
                </a:rPr>
                <a:t>既存</a:t>
              </a:r>
              <a:r>
                <a:rPr kumimoji="1" lang="ja-JP" altLang="en-US" sz="2000" dirty="0">
                  <a:latin typeface="メイリオ" pitchFamily="50" charset="-128"/>
                  <a:ea typeface="メイリオ" pitchFamily="50" charset="-128"/>
                  <a:cs typeface="メイリオ" pitchFamily="50" charset="-128"/>
                </a:rPr>
                <a:t>市場</a:t>
              </a:r>
            </a:p>
          </p:txBody>
        </p:sp>
        <p:sp>
          <p:nvSpPr>
            <p:cNvPr id="130" name="テキスト ボックス 129"/>
            <p:cNvSpPr txBox="1"/>
            <p:nvPr/>
          </p:nvSpPr>
          <p:spPr>
            <a:xfrm>
              <a:off x="1466655" y="5962648"/>
              <a:ext cx="1511300" cy="400110"/>
            </a:xfrm>
            <a:prstGeom prst="rect">
              <a:avLst/>
            </a:prstGeom>
            <a:noFill/>
          </p:spPr>
          <p:txBody>
            <a:bodyPr wrap="square" rtlCol="0">
              <a:spAutoFit/>
            </a:bodyPr>
            <a:lstStyle/>
            <a:p>
              <a:pPr algn="ctr"/>
              <a:r>
                <a:rPr lang="ja-JP" altLang="en-US" sz="2000" dirty="0">
                  <a:latin typeface="メイリオ" pitchFamily="50" charset="-128"/>
                  <a:ea typeface="メイリオ" pitchFamily="50" charset="-128"/>
                  <a:cs typeface="メイリオ" pitchFamily="50" charset="-128"/>
                </a:rPr>
                <a:t>既存商品</a:t>
              </a:r>
              <a:endParaRPr kumimoji="1" lang="ja-JP" altLang="en-US" sz="2000" dirty="0">
                <a:latin typeface="メイリオ" pitchFamily="50" charset="-128"/>
                <a:ea typeface="メイリオ" pitchFamily="50" charset="-128"/>
                <a:cs typeface="メイリオ" pitchFamily="50" charset="-128"/>
              </a:endParaRPr>
            </a:p>
          </p:txBody>
        </p:sp>
        <p:sp>
          <p:nvSpPr>
            <p:cNvPr id="131" name="テキスト ボックス 130"/>
            <p:cNvSpPr txBox="1"/>
            <p:nvPr/>
          </p:nvSpPr>
          <p:spPr>
            <a:xfrm>
              <a:off x="5896015" y="5962648"/>
              <a:ext cx="1511300" cy="400110"/>
            </a:xfrm>
            <a:prstGeom prst="rect">
              <a:avLst/>
            </a:prstGeom>
            <a:noFill/>
          </p:spPr>
          <p:txBody>
            <a:bodyPr wrap="square" rtlCol="0">
              <a:spAutoFit/>
            </a:bodyPr>
            <a:lstStyle/>
            <a:p>
              <a:pPr algn="ctr"/>
              <a:r>
                <a:rPr kumimoji="1" lang="ja-JP" altLang="en-US" sz="2000" dirty="0">
                  <a:latin typeface="メイリオ" pitchFamily="50" charset="-128"/>
                  <a:ea typeface="メイリオ" pitchFamily="50" charset="-128"/>
                  <a:cs typeface="メイリオ" pitchFamily="50" charset="-128"/>
                </a:rPr>
                <a:t>新商品</a:t>
              </a:r>
            </a:p>
          </p:txBody>
        </p:sp>
        <p:sp>
          <p:nvSpPr>
            <p:cNvPr id="132" name="上下矢印 131"/>
            <p:cNvSpPr/>
            <p:nvPr/>
          </p:nvSpPr>
          <p:spPr>
            <a:xfrm>
              <a:off x="1453310" y="1303982"/>
              <a:ext cx="277850" cy="4658668"/>
            </a:xfrm>
            <a:prstGeom prst="upDownArrow">
              <a:avLst/>
            </a:prstGeom>
            <a:solidFill>
              <a:schemeClr val="tx2">
                <a:lumMod val="40000"/>
                <a:lumOff val="60000"/>
              </a:schemeClr>
            </a:solidFill>
            <a:ln>
              <a:solidFill>
                <a:schemeClr val="tx2">
                  <a:lumMod val="40000"/>
                  <a:lumOff val="6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sz="3200" b="1" dirty="0">
                <a:latin typeface="HGPｺﾞｼｯｸE" pitchFamily="50" charset="-128"/>
                <a:ea typeface="HGPｺﾞｼｯｸE" pitchFamily="50" charset="-128"/>
              </a:endParaRPr>
            </a:p>
          </p:txBody>
        </p:sp>
        <p:sp>
          <p:nvSpPr>
            <p:cNvPr id="133" name="上下矢印 132"/>
            <p:cNvSpPr/>
            <p:nvPr/>
          </p:nvSpPr>
          <p:spPr>
            <a:xfrm rot="16200000">
              <a:off x="4287134" y="3488842"/>
              <a:ext cx="277850" cy="4658668"/>
            </a:xfrm>
            <a:prstGeom prst="upDownArrow">
              <a:avLst/>
            </a:prstGeom>
            <a:solidFill>
              <a:schemeClr val="tx2">
                <a:lumMod val="40000"/>
                <a:lumOff val="60000"/>
              </a:schemeClr>
            </a:solidFill>
            <a:ln>
              <a:solidFill>
                <a:schemeClr val="tx2">
                  <a:lumMod val="40000"/>
                  <a:lumOff val="6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sz="3200" b="1" dirty="0">
                <a:latin typeface="HGPｺﾞｼｯｸE" pitchFamily="50" charset="-128"/>
                <a:ea typeface="HGPｺﾞｼｯｸE" pitchFamily="50" charset="-128"/>
              </a:endParaRPr>
            </a:p>
          </p:txBody>
        </p:sp>
        <p:sp>
          <p:nvSpPr>
            <p:cNvPr id="134" name="角丸四角形 133"/>
            <p:cNvSpPr/>
            <p:nvPr/>
          </p:nvSpPr>
          <p:spPr>
            <a:xfrm>
              <a:off x="2096726" y="3633316"/>
              <a:ext cx="2160240" cy="1820909"/>
            </a:xfrm>
            <a:prstGeom prst="roundRect">
              <a:avLst/>
            </a:prstGeom>
            <a:solidFill>
              <a:schemeClr val="tx2">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a:solidFill>
                    <a:schemeClr val="tx1"/>
                  </a:solidFill>
                  <a:latin typeface="メイリオ" pitchFamily="50" charset="-128"/>
                  <a:ea typeface="メイリオ" pitchFamily="50" charset="-128"/>
                  <a:cs typeface="メイリオ" pitchFamily="50" charset="-128"/>
                </a:rPr>
                <a:t>市場浸透</a:t>
              </a:r>
              <a:endParaRPr kumimoji="1" lang="en-US" altLang="ja-JP" sz="2400" dirty="0">
                <a:solidFill>
                  <a:schemeClr val="tx1"/>
                </a:solidFill>
                <a:latin typeface="メイリオ" pitchFamily="50" charset="-128"/>
                <a:ea typeface="メイリオ" pitchFamily="50" charset="-128"/>
                <a:cs typeface="メイリオ" pitchFamily="50" charset="-128"/>
              </a:endParaRPr>
            </a:p>
            <a:p>
              <a:pPr algn="ctr"/>
              <a:r>
                <a:rPr kumimoji="1" lang="ja-JP" altLang="en-US" sz="2400" dirty="0">
                  <a:solidFill>
                    <a:schemeClr val="tx1"/>
                  </a:solidFill>
                  <a:latin typeface="メイリオ" pitchFamily="50" charset="-128"/>
                  <a:ea typeface="メイリオ" pitchFamily="50" charset="-128"/>
                  <a:cs typeface="メイリオ" pitchFamily="50" charset="-128"/>
                </a:rPr>
                <a:t>戦略</a:t>
              </a:r>
            </a:p>
          </p:txBody>
        </p:sp>
        <p:sp>
          <p:nvSpPr>
            <p:cNvPr id="135" name="角丸四角形 134"/>
            <p:cNvSpPr/>
            <p:nvPr/>
          </p:nvSpPr>
          <p:spPr>
            <a:xfrm>
              <a:off x="2096726" y="1538790"/>
              <a:ext cx="2160240" cy="1820909"/>
            </a:xfrm>
            <a:prstGeom prst="roundRect">
              <a:avLst/>
            </a:prstGeom>
            <a:solidFill>
              <a:schemeClr val="tx2">
                <a:lumMod val="40000"/>
                <a:lumOff val="6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2400" dirty="0">
                  <a:solidFill>
                    <a:schemeClr val="tx1"/>
                  </a:solidFill>
                  <a:latin typeface="メイリオ" pitchFamily="50" charset="-128"/>
                  <a:ea typeface="メイリオ" pitchFamily="50" charset="-128"/>
                  <a:cs typeface="メイリオ" pitchFamily="50" charset="-128"/>
                </a:rPr>
                <a:t>新市場</a:t>
              </a:r>
              <a:endParaRPr kumimoji="1" lang="en-US" altLang="ja-JP" sz="2400" dirty="0">
                <a:solidFill>
                  <a:schemeClr val="tx1"/>
                </a:solidFill>
                <a:latin typeface="メイリオ" pitchFamily="50" charset="-128"/>
                <a:ea typeface="メイリオ" pitchFamily="50" charset="-128"/>
                <a:cs typeface="メイリオ" pitchFamily="50" charset="-128"/>
              </a:endParaRPr>
            </a:p>
            <a:p>
              <a:pPr algn="ctr"/>
              <a:r>
                <a:rPr kumimoji="1" lang="ja-JP" altLang="en-US" sz="2400" dirty="0">
                  <a:solidFill>
                    <a:schemeClr val="tx1"/>
                  </a:solidFill>
                  <a:latin typeface="メイリオ" pitchFamily="50" charset="-128"/>
                  <a:ea typeface="メイリオ" pitchFamily="50" charset="-128"/>
                  <a:cs typeface="メイリオ" pitchFamily="50" charset="-128"/>
                </a:rPr>
                <a:t>開拓戦略</a:t>
              </a:r>
            </a:p>
          </p:txBody>
        </p:sp>
        <p:sp>
          <p:nvSpPr>
            <p:cNvPr id="136" name="角丸四角形 135"/>
            <p:cNvSpPr/>
            <p:nvPr/>
          </p:nvSpPr>
          <p:spPr>
            <a:xfrm>
              <a:off x="4595153" y="3633315"/>
              <a:ext cx="2160240" cy="1820909"/>
            </a:xfrm>
            <a:prstGeom prst="roundRect">
              <a:avLst/>
            </a:prstGeom>
            <a:solidFill>
              <a:schemeClr val="tx2">
                <a:lumMod val="40000"/>
                <a:lumOff val="6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dirty="0">
                  <a:solidFill>
                    <a:schemeClr val="tx1"/>
                  </a:solidFill>
                  <a:latin typeface="メイリオ" pitchFamily="50" charset="-128"/>
                  <a:ea typeface="メイリオ" pitchFamily="50" charset="-128"/>
                  <a:cs typeface="メイリオ" pitchFamily="50" charset="-128"/>
                </a:rPr>
                <a:t>新商品</a:t>
              </a:r>
              <a:endParaRPr lang="en-US" altLang="ja-JP" sz="2400" dirty="0">
                <a:solidFill>
                  <a:schemeClr val="tx1"/>
                </a:solidFill>
                <a:latin typeface="メイリオ" pitchFamily="50" charset="-128"/>
                <a:ea typeface="メイリオ" pitchFamily="50" charset="-128"/>
                <a:cs typeface="メイリオ" pitchFamily="50" charset="-128"/>
              </a:endParaRPr>
            </a:p>
            <a:p>
              <a:pPr algn="ctr"/>
              <a:r>
                <a:rPr kumimoji="1" lang="ja-JP" altLang="en-US" sz="2400" dirty="0">
                  <a:solidFill>
                    <a:schemeClr val="tx1"/>
                  </a:solidFill>
                  <a:latin typeface="メイリオ" pitchFamily="50" charset="-128"/>
                  <a:ea typeface="メイリオ" pitchFamily="50" charset="-128"/>
                  <a:cs typeface="メイリオ" pitchFamily="50" charset="-128"/>
                </a:rPr>
                <a:t>開発戦略</a:t>
              </a:r>
            </a:p>
          </p:txBody>
        </p:sp>
        <p:sp>
          <p:nvSpPr>
            <p:cNvPr id="137" name="角丸四角形 136"/>
            <p:cNvSpPr/>
            <p:nvPr/>
          </p:nvSpPr>
          <p:spPr>
            <a:xfrm>
              <a:off x="4595153" y="1556828"/>
              <a:ext cx="2160240" cy="18209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itchFamily="50" charset="-128"/>
                  <a:ea typeface="メイリオ" pitchFamily="50" charset="-128"/>
                  <a:cs typeface="メイリオ" pitchFamily="50" charset="-128"/>
                </a:rPr>
                <a:t>多角化</a:t>
              </a:r>
              <a:endParaRPr lang="en-US" altLang="ja-JP" sz="2400" dirty="0">
                <a:solidFill>
                  <a:schemeClr val="tx1"/>
                </a:solidFill>
                <a:latin typeface="メイリオ" pitchFamily="50" charset="-128"/>
                <a:ea typeface="メイリオ" pitchFamily="50" charset="-128"/>
                <a:cs typeface="メイリオ" pitchFamily="50" charset="-128"/>
              </a:endParaRPr>
            </a:p>
            <a:p>
              <a:pPr algn="ctr"/>
              <a:r>
                <a:rPr kumimoji="1" lang="ja-JP" altLang="en-US" sz="2400" dirty="0">
                  <a:solidFill>
                    <a:schemeClr val="tx1"/>
                  </a:solidFill>
                  <a:latin typeface="メイリオ" pitchFamily="50" charset="-128"/>
                  <a:ea typeface="メイリオ" pitchFamily="50" charset="-128"/>
                  <a:cs typeface="メイリオ" pitchFamily="50" charset="-128"/>
                </a:rPr>
                <a:t>戦略</a:t>
              </a:r>
            </a:p>
          </p:txBody>
        </p:sp>
      </p:grpSp>
      <p:pic>
        <p:nvPicPr>
          <p:cNvPr id="2" name="図 1"/>
          <p:cNvPicPr>
            <a:picLocks noChangeAspect="1"/>
          </p:cNvPicPr>
          <p:nvPr/>
        </p:nvPicPr>
        <p:blipFill>
          <a:blip r:embed="rId5"/>
          <a:stretch>
            <a:fillRect/>
          </a:stretch>
        </p:blipFill>
        <p:spPr>
          <a:xfrm>
            <a:off x="2645675" y="6560744"/>
            <a:ext cx="3879414" cy="2667492"/>
          </a:xfrm>
          <a:prstGeom prst="rect">
            <a:avLst/>
          </a:prstGeom>
        </p:spPr>
      </p:pic>
      <p:sp>
        <p:nvSpPr>
          <p:cNvPr id="138" name="Rectangle 20"/>
          <p:cNvSpPr>
            <a:spLocks noChangeArrowheads="1"/>
          </p:cNvSpPr>
          <p:nvPr/>
        </p:nvSpPr>
        <p:spPr bwMode="auto">
          <a:xfrm>
            <a:off x="368660" y="9192375"/>
            <a:ext cx="6191250" cy="369137"/>
          </a:xfrm>
          <a:prstGeom prst="rect">
            <a:avLst/>
          </a:prstGeom>
          <a:noFill/>
          <a:ln w="9525">
            <a:noFill/>
            <a:miter lim="800000"/>
            <a:headEnd/>
            <a:tailEnd/>
          </a:ln>
        </p:spPr>
        <p:txBody>
          <a:bodyPr wrap="square" lIns="90000" tIns="46800" rIns="90000" bIns="46800">
            <a:noAutofit/>
          </a:bodyPr>
          <a:lstStyle/>
          <a:p>
            <a:pPr algn="r"/>
            <a:r>
              <a:rPr lang="ja-JP" altLang="en-US" sz="1100" dirty="0"/>
              <a:t>出典）</a:t>
            </a:r>
            <a:r>
              <a:rPr lang="en-US" altLang="ja-JP" sz="1100" dirty="0"/>
              <a:t>『</a:t>
            </a:r>
            <a:r>
              <a:rPr lang="ja-JP" altLang="en-US" sz="1100" dirty="0"/>
              <a:t>アンゾフ 戦略経営論 新訳</a:t>
            </a:r>
            <a:r>
              <a:rPr lang="en-US" altLang="ja-JP" sz="1100" dirty="0"/>
              <a:t>』</a:t>
            </a:r>
            <a:r>
              <a:rPr lang="ja-JP" altLang="en-US" sz="1100" dirty="0"/>
              <a:t>中央経済社　を一部加筆</a:t>
            </a:r>
          </a:p>
        </p:txBody>
      </p:sp>
      <p:sp>
        <p:nvSpPr>
          <p:cNvPr id="33" name="テキスト ボックス 32"/>
          <p:cNvSpPr txBox="1"/>
          <p:nvPr/>
        </p:nvSpPr>
        <p:spPr>
          <a:xfrm>
            <a:off x="358524" y="4520952"/>
            <a:ext cx="6165382" cy="1708160"/>
          </a:xfrm>
          <a:prstGeom prst="rect">
            <a:avLst/>
          </a:prstGeom>
          <a:noFill/>
        </p:spPr>
        <p:txBody>
          <a:bodyPr wrap="square" rtlCol="0">
            <a:spAutoFit/>
          </a:bodyPr>
          <a:lstStyle/>
          <a:p>
            <a:pPr eaLnBrk="1" hangingPunct="1">
              <a:spcBef>
                <a:spcPts val="1200"/>
              </a:spcBef>
            </a:pPr>
            <a:r>
              <a:rPr lang="en-US" altLang="ja-JP" sz="1200" dirty="0"/>
              <a:t>【</a:t>
            </a:r>
            <a:r>
              <a:rPr lang="ja-JP" altLang="en-US" sz="1200" dirty="0"/>
              <a:t>「良い方針」と「悪い方針」を見分ける方法</a:t>
            </a:r>
            <a:r>
              <a:rPr lang="en-US" altLang="ja-JP" sz="1200" dirty="0"/>
              <a:t>】</a:t>
            </a:r>
          </a:p>
          <a:p>
            <a:pPr marL="180975" indent="-180975" eaLnBrk="1" hangingPunct="1">
              <a:spcBef>
                <a:spcPts val="1200"/>
              </a:spcBef>
            </a:pPr>
            <a:r>
              <a:rPr lang="ja-JP" altLang="en-US" sz="1200" dirty="0"/>
              <a:t>①悪い方針は、　　　　　　　　　　　　　　　　　　　　　がありません。</a:t>
            </a:r>
            <a:endParaRPr lang="en-US" altLang="ja-JP" sz="1200" dirty="0"/>
          </a:p>
          <a:p>
            <a:pPr marL="180975" indent="-180975" eaLnBrk="1" hangingPunct="1">
              <a:spcBef>
                <a:spcPts val="1800"/>
              </a:spcBef>
            </a:pPr>
            <a:r>
              <a:rPr lang="ja-JP" altLang="en-US" sz="1200" dirty="0"/>
              <a:t>　例えば、「営業力を弱体化させる」「経営効率を下げる」などという方針がないように、</a:t>
            </a:r>
            <a:endParaRPr lang="en-US" altLang="ja-JP" sz="1200" dirty="0"/>
          </a:p>
          <a:p>
            <a:pPr marL="180975" indent="-180975" eaLnBrk="1" hangingPunct="1">
              <a:spcBef>
                <a:spcPts val="600"/>
              </a:spcBef>
            </a:pPr>
            <a:r>
              <a:rPr lang="ja-JP" altLang="en-US" sz="1200" dirty="0"/>
              <a:t>　絞り込み（選択と集中）がされていません。</a:t>
            </a:r>
            <a:endParaRPr lang="en-US" altLang="ja-JP" sz="1200" dirty="0"/>
          </a:p>
          <a:p>
            <a:pPr marL="180975" indent="-180975" eaLnBrk="1" hangingPunct="1">
              <a:spcBef>
                <a:spcPts val="1800"/>
              </a:spcBef>
            </a:pPr>
            <a:r>
              <a:rPr lang="ja-JP" altLang="en-US" sz="1200" dirty="0"/>
              <a:t>②良い方針は、　　　　　　　　　　　　　　　　　　　　　　　を変える指針が明確になっています。</a:t>
            </a:r>
          </a:p>
        </p:txBody>
      </p:sp>
      <p:sp>
        <p:nvSpPr>
          <p:cNvPr id="38" name="正方形/長方形 37"/>
          <p:cNvSpPr/>
          <p:nvPr/>
        </p:nvSpPr>
        <p:spPr>
          <a:xfrm>
            <a:off x="1484784" y="4792672"/>
            <a:ext cx="2037176"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裏返し</a:t>
            </a:r>
            <a:endParaRPr lang="en-US" altLang="ja-JP" sz="1100" dirty="0">
              <a:solidFill>
                <a:srgbClr val="FF0000"/>
              </a:solidFill>
            </a:endParaRPr>
          </a:p>
          <a:p>
            <a:pPr algn="ctr"/>
            <a:r>
              <a:rPr kumimoji="1" lang="ja-JP" altLang="en-US" sz="1100" dirty="0">
                <a:solidFill>
                  <a:srgbClr val="FF0000"/>
                </a:solidFill>
              </a:rPr>
              <a:t>当たり前すぎて反論の余地</a:t>
            </a:r>
          </a:p>
        </p:txBody>
      </p:sp>
      <p:sp>
        <p:nvSpPr>
          <p:cNvPr id="37" name="正方形/長方形 36"/>
          <p:cNvSpPr/>
          <p:nvPr/>
        </p:nvSpPr>
        <p:spPr>
          <a:xfrm>
            <a:off x="1484784" y="5817096"/>
            <a:ext cx="2232248"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現場のスケジュール</a:t>
            </a:r>
            <a:endParaRPr kumimoji="1" lang="ja-JP" altLang="en-US" sz="1100" dirty="0">
              <a:solidFill>
                <a:srgbClr val="FF0000"/>
              </a:solidFill>
            </a:endParaRPr>
          </a:p>
        </p:txBody>
      </p:sp>
    </p:spTree>
    <p:extLst>
      <p:ext uri="{BB962C8B-B14F-4D97-AF65-F5344CB8AC3E}">
        <p14:creationId xmlns:p14="http://schemas.microsoft.com/office/powerpoint/2010/main" val="83297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テキスト ボックス 40"/>
          <p:cNvSpPr txBox="1"/>
          <p:nvPr/>
        </p:nvSpPr>
        <p:spPr>
          <a:xfrm>
            <a:off x="293694" y="2648744"/>
            <a:ext cx="6381233" cy="646331"/>
          </a:xfrm>
          <a:prstGeom prst="rect">
            <a:avLst/>
          </a:prstGeom>
          <a:noFill/>
        </p:spPr>
        <p:txBody>
          <a:bodyPr wrap="square" rtlCol="0">
            <a:spAutoFit/>
          </a:bodyPr>
          <a:lstStyle/>
          <a:p>
            <a:pPr eaLnBrk="1" hangingPunct="1"/>
            <a:r>
              <a:rPr lang="ja-JP" altLang="en-US" sz="1200" dirty="0"/>
              <a:t>優秀なマネジャーは、</a:t>
            </a:r>
            <a:endParaRPr lang="en-US" altLang="ja-JP" sz="1200" dirty="0"/>
          </a:p>
          <a:p>
            <a:pPr eaLnBrk="1" hangingPunct="1"/>
            <a:endParaRPr lang="en-US" altLang="ja-JP" sz="1200" dirty="0"/>
          </a:p>
          <a:p>
            <a:pPr eaLnBrk="1" hangingPunct="1"/>
            <a:r>
              <a:rPr lang="ja-JP" altLang="en-US" sz="1200" dirty="0"/>
              <a:t>　　　　　　　　　　　　　　　　と　　　　　　　　　　　　　　　　　を結びつけることが上手な人</a:t>
            </a:r>
          </a:p>
        </p:txBody>
      </p:sp>
      <p:sp>
        <p:nvSpPr>
          <p:cNvPr id="50" name="テキスト ボックス 49"/>
          <p:cNvSpPr txBox="1"/>
          <p:nvPr/>
        </p:nvSpPr>
        <p:spPr>
          <a:xfrm>
            <a:off x="288127" y="5541740"/>
            <a:ext cx="4509025" cy="276999"/>
          </a:xfrm>
          <a:prstGeom prst="rect">
            <a:avLst/>
          </a:prstGeom>
          <a:noFill/>
        </p:spPr>
        <p:txBody>
          <a:bodyPr wrap="square" rtlCol="0">
            <a:spAutoFit/>
          </a:bodyPr>
          <a:lstStyle/>
          <a:p>
            <a:pPr eaLnBrk="1" hangingPunct="1"/>
            <a:r>
              <a:rPr lang="ja-JP" altLang="en-US" sz="1200" dirty="0"/>
              <a:t>③　部下を観察し、　　　　　　　　　　　　　　　　　を把握していること</a:t>
            </a:r>
          </a:p>
        </p:txBody>
      </p:sp>
      <p:sp>
        <p:nvSpPr>
          <p:cNvPr id="47" name="テキスト ボックス 46"/>
          <p:cNvSpPr txBox="1"/>
          <p:nvPr/>
        </p:nvSpPr>
        <p:spPr>
          <a:xfrm>
            <a:off x="288127" y="4134737"/>
            <a:ext cx="4509025" cy="276999"/>
          </a:xfrm>
          <a:prstGeom prst="rect">
            <a:avLst/>
          </a:prstGeom>
          <a:noFill/>
        </p:spPr>
        <p:txBody>
          <a:bodyPr wrap="square" rtlCol="0">
            <a:spAutoFit/>
          </a:bodyPr>
          <a:lstStyle/>
          <a:p>
            <a:pPr marL="228600" indent="-228600" eaLnBrk="1" hangingPunct="1">
              <a:buAutoNum type="circleNumDbPlain"/>
            </a:pPr>
            <a:r>
              <a:rPr lang="ja-JP" altLang="en-US" sz="1200" dirty="0"/>
              <a:t>　　　　　　　　　　　　　　</a:t>
            </a:r>
            <a:r>
              <a:rPr lang="en-US" altLang="ja-JP" sz="1200" dirty="0"/>
              <a:t>	</a:t>
            </a:r>
            <a:r>
              <a:rPr lang="ja-JP" altLang="en-US" sz="1200" dirty="0"/>
              <a:t>　を理解していること</a:t>
            </a:r>
          </a:p>
        </p:txBody>
      </p:sp>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マネジャーとして期待されていること①</a:t>
            </a:r>
          </a:p>
        </p:txBody>
      </p:sp>
      <p:sp>
        <p:nvSpPr>
          <p:cNvPr id="31" name="テキスト ボックス 30"/>
          <p:cNvSpPr txBox="1"/>
          <p:nvPr/>
        </p:nvSpPr>
        <p:spPr>
          <a:xfrm>
            <a:off x="1015300" y="632520"/>
            <a:ext cx="5654060" cy="461665"/>
          </a:xfrm>
          <a:prstGeom prst="rect">
            <a:avLst/>
          </a:prstGeom>
          <a:noFill/>
        </p:spPr>
        <p:txBody>
          <a:bodyPr wrap="square" rtlCol="0">
            <a:spAutoFit/>
          </a:bodyPr>
          <a:lstStyle/>
          <a:p>
            <a:pPr eaLnBrk="1" hangingPunct="1"/>
            <a:r>
              <a:rPr lang="ja-JP" altLang="en-US" sz="1200" dirty="0"/>
              <a:t>優秀なマネジャーが実践していることを分かりやすく説明します。マネジャーとして必要な目標設定や部下育成のスキル向上に役立ちます。</a:t>
            </a: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41779"/>
            <a:ext cx="592472" cy="592472"/>
          </a:xfrm>
          <a:prstGeom prst="rect">
            <a:avLst/>
          </a:prstGeom>
        </p:spPr>
      </p:pic>
      <p:pic>
        <p:nvPicPr>
          <p:cNvPr id="37" name="図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2777" y="4707581"/>
            <a:ext cx="1131845" cy="1312940"/>
          </a:xfrm>
          <a:prstGeom prst="rect">
            <a:avLst/>
          </a:prstGeom>
        </p:spPr>
      </p:pic>
      <p:pic>
        <p:nvPicPr>
          <p:cNvPr id="38" name="図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831" y="1475438"/>
            <a:ext cx="3404632" cy="542238"/>
          </a:xfrm>
          <a:prstGeom prst="rect">
            <a:avLst/>
          </a:prstGeom>
        </p:spPr>
      </p:pic>
      <p:sp>
        <p:nvSpPr>
          <p:cNvPr id="39" name="Rectangle 2"/>
          <p:cNvSpPr txBox="1">
            <a:spLocks noChangeArrowheads="1"/>
          </p:cNvSpPr>
          <p:nvPr/>
        </p:nvSpPr>
        <p:spPr>
          <a:xfrm>
            <a:off x="759138" y="1599526"/>
            <a:ext cx="5915790"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800" b="1" dirty="0">
                <a:latin typeface="メイリオ" panose="020B0604030504040204" pitchFamily="50" charset="-128"/>
                <a:ea typeface="メイリオ" panose="020B0604030504040204" pitchFamily="50" charset="-128"/>
              </a:rPr>
              <a:t>優秀なマネジャーが実践していること</a:t>
            </a:r>
          </a:p>
        </p:txBody>
      </p:sp>
      <p:sp>
        <p:nvSpPr>
          <p:cNvPr id="40" name="テキスト ボックス 39"/>
          <p:cNvSpPr txBox="1"/>
          <p:nvPr/>
        </p:nvSpPr>
        <p:spPr>
          <a:xfrm>
            <a:off x="260648" y="1961763"/>
            <a:ext cx="6551606" cy="646331"/>
          </a:xfrm>
          <a:prstGeom prst="rect">
            <a:avLst/>
          </a:prstGeom>
          <a:noFill/>
        </p:spPr>
        <p:txBody>
          <a:bodyPr wrap="square" rtlCol="0">
            <a:spAutoFit/>
          </a:bodyPr>
          <a:lstStyle/>
          <a:p>
            <a:pPr indent="84138" eaLnBrk="1" hangingPunct="1"/>
            <a:r>
              <a:rPr lang="en-US" altLang="ja-JP" sz="1200" dirty="0"/>
              <a:t>『</a:t>
            </a:r>
            <a:r>
              <a:rPr lang="ja-JP" altLang="en-US" sz="1200" dirty="0"/>
              <a:t>最高のリーダー、マネジャーがいつも考えているたったひとつのこと</a:t>
            </a:r>
            <a:r>
              <a:rPr lang="en-US" altLang="ja-JP" sz="1200" dirty="0"/>
              <a:t>』</a:t>
            </a:r>
            <a:r>
              <a:rPr lang="ja-JP" altLang="en-US" sz="1200" dirty="0"/>
              <a:t>（マーカス・バッキンガム著）によると、全米の</a:t>
            </a:r>
            <a:r>
              <a:rPr lang="en-US" altLang="ja-JP" sz="1200" dirty="0"/>
              <a:t>20</a:t>
            </a:r>
            <a:r>
              <a:rPr lang="ja-JP" altLang="en-US" sz="1200" dirty="0"/>
              <a:t>万人のマネジャーをインタビューしたところ、優秀なマネジャーは、次のような人だと判明しました。</a:t>
            </a:r>
          </a:p>
        </p:txBody>
      </p:sp>
      <p:sp>
        <p:nvSpPr>
          <p:cNvPr id="4" name="正方形/長方形 3"/>
          <p:cNvSpPr/>
          <p:nvPr/>
        </p:nvSpPr>
        <p:spPr>
          <a:xfrm>
            <a:off x="332656" y="2926936"/>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rgbClr val="FF0000"/>
                </a:solidFill>
              </a:rPr>
              <a:t>組織のミッション</a:t>
            </a:r>
          </a:p>
        </p:txBody>
      </p:sp>
      <p:sp>
        <p:nvSpPr>
          <p:cNvPr id="42" name="正方形/長方形 41"/>
          <p:cNvSpPr/>
          <p:nvPr/>
        </p:nvSpPr>
        <p:spPr>
          <a:xfrm>
            <a:off x="2184246" y="2926936"/>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部下の強み</a:t>
            </a:r>
            <a:endParaRPr kumimoji="1" lang="ja-JP" altLang="en-US" sz="1100" dirty="0">
              <a:solidFill>
                <a:srgbClr val="FF0000"/>
              </a:solidFill>
            </a:endParaRPr>
          </a:p>
        </p:txBody>
      </p:sp>
      <p:sp>
        <p:nvSpPr>
          <p:cNvPr id="43" name="テキスト ボックス 42"/>
          <p:cNvSpPr txBox="1"/>
          <p:nvPr/>
        </p:nvSpPr>
        <p:spPr>
          <a:xfrm>
            <a:off x="332657" y="3579504"/>
            <a:ext cx="3888432" cy="646331"/>
          </a:xfrm>
          <a:prstGeom prst="rect">
            <a:avLst/>
          </a:prstGeom>
          <a:noFill/>
        </p:spPr>
        <p:txBody>
          <a:bodyPr wrap="square" rtlCol="0">
            <a:spAutoFit/>
          </a:bodyPr>
          <a:lstStyle/>
          <a:p>
            <a:pPr eaLnBrk="1" hangingPunct="1"/>
            <a:r>
              <a:rPr lang="ja-JP" altLang="en-US" sz="1200" dirty="0"/>
              <a:t>つまり、下記の行動がとれているということです。</a:t>
            </a:r>
            <a:endParaRPr lang="en-US" altLang="ja-JP" sz="1200" dirty="0"/>
          </a:p>
          <a:p>
            <a:pPr marL="228600" indent="-228600" eaLnBrk="1" hangingPunct="1">
              <a:buAutoNum type="circleNumDbPlain"/>
            </a:pPr>
            <a:endParaRPr lang="en-US" altLang="ja-JP" sz="1200" dirty="0"/>
          </a:p>
          <a:p>
            <a:pPr marL="228600" indent="-228600" eaLnBrk="1" hangingPunct="1">
              <a:buAutoNum type="circleNumDbPlain"/>
            </a:pPr>
            <a:endParaRPr lang="ja-JP" altLang="en-US" sz="1200" dirty="0"/>
          </a:p>
        </p:txBody>
      </p:sp>
      <p:sp>
        <p:nvSpPr>
          <p:cNvPr id="44" name="正方形/長方形 43"/>
          <p:cNvSpPr/>
          <p:nvPr/>
        </p:nvSpPr>
        <p:spPr>
          <a:xfrm>
            <a:off x="630755" y="3984126"/>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rgbClr val="FF0000"/>
                </a:solidFill>
              </a:rPr>
              <a:t>組織のミッション</a:t>
            </a:r>
          </a:p>
        </p:txBody>
      </p:sp>
      <p:sp>
        <p:nvSpPr>
          <p:cNvPr id="45" name="正方形/長方形 44"/>
          <p:cNvSpPr/>
          <p:nvPr/>
        </p:nvSpPr>
        <p:spPr>
          <a:xfrm>
            <a:off x="632271" y="4715738"/>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rgbClr val="FF0000"/>
                </a:solidFill>
              </a:rPr>
              <a:t>組織のミッション</a:t>
            </a:r>
          </a:p>
        </p:txBody>
      </p:sp>
      <p:sp>
        <p:nvSpPr>
          <p:cNvPr id="48" name="テキスト ボックス 47"/>
          <p:cNvSpPr txBox="1"/>
          <p:nvPr/>
        </p:nvSpPr>
        <p:spPr>
          <a:xfrm>
            <a:off x="293693" y="4828904"/>
            <a:ext cx="4863499" cy="276999"/>
          </a:xfrm>
          <a:prstGeom prst="rect">
            <a:avLst/>
          </a:prstGeom>
          <a:noFill/>
        </p:spPr>
        <p:txBody>
          <a:bodyPr wrap="square" rtlCol="0">
            <a:spAutoFit/>
          </a:bodyPr>
          <a:lstStyle/>
          <a:p>
            <a:pPr eaLnBrk="1" hangingPunct="1"/>
            <a:r>
              <a:rPr lang="ja-JP" altLang="en-US" sz="1200" dirty="0"/>
              <a:t>②　　　　　　　　　　　　　　</a:t>
            </a:r>
            <a:r>
              <a:rPr lang="en-US" altLang="ja-JP" sz="1200" dirty="0"/>
              <a:t>	</a:t>
            </a:r>
            <a:r>
              <a:rPr lang="ja-JP" altLang="en-US" sz="1200" dirty="0"/>
              <a:t>　をブレイクダウン（具体化）していること</a:t>
            </a:r>
          </a:p>
        </p:txBody>
      </p:sp>
      <p:sp>
        <p:nvSpPr>
          <p:cNvPr id="49" name="正方形/長方形 48"/>
          <p:cNvSpPr/>
          <p:nvPr/>
        </p:nvSpPr>
        <p:spPr>
          <a:xfrm>
            <a:off x="1628800" y="5428574"/>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部下の強み</a:t>
            </a:r>
            <a:endParaRPr kumimoji="1" lang="ja-JP" altLang="en-US" sz="1100" dirty="0">
              <a:solidFill>
                <a:srgbClr val="FF0000"/>
              </a:solidFill>
            </a:endParaRPr>
          </a:p>
        </p:txBody>
      </p:sp>
      <p:sp>
        <p:nvSpPr>
          <p:cNvPr id="52" name="テキスト ボックス 51"/>
          <p:cNvSpPr txBox="1"/>
          <p:nvPr/>
        </p:nvSpPr>
        <p:spPr>
          <a:xfrm>
            <a:off x="288127" y="6257532"/>
            <a:ext cx="4509025" cy="276999"/>
          </a:xfrm>
          <a:prstGeom prst="rect">
            <a:avLst/>
          </a:prstGeom>
          <a:noFill/>
        </p:spPr>
        <p:txBody>
          <a:bodyPr wrap="square" rtlCol="0">
            <a:spAutoFit/>
          </a:bodyPr>
          <a:lstStyle/>
          <a:p>
            <a:pPr eaLnBrk="1" hangingPunct="1"/>
            <a:r>
              <a:rPr lang="ja-JP" altLang="en-US" sz="1200" dirty="0"/>
              <a:t>④　</a:t>
            </a:r>
            <a:r>
              <a:rPr lang="en-US" altLang="ja-JP" sz="1200" dirty="0"/>
              <a:t>		</a:t>
            </a:r>
            <a:r>
              <a:rPr lang="ja-JP" altLang="en-US" sz="1200" dirty="0"/>
              <a:t>　を活かす役割分担をしていること</a:t>
            </a:r>
          </a:p>
        </p:txBody>
      </p:sp>
      <p:sp>
        <p:nvSpPr>
          <p:cNvPr id="55" name="正方形/長方形 54"/>
          <p:cNvSpPr/>
          <p:nvPr/>
        </p:nvSpPr>
        <p:spPr>
          <a:xfrm>
            <a:off x="651373" y="6144366"/>
            <a:ext cx="1553491" cy="486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部下の強み</a:t>
            </a:r>
            <a:endParaRPr kumimoji="1" lang="ja-JP" altLang="en-US" sz="1100" dirty="0">
              <a:solidFill>
                <a:srgbClr val="FF0000"/>
              </a:solidFill>
            </a:endParaRPr>
          </a:p>
        </p:txBody>
      </p:sp>
      <p:sp>
        <p:nvSpPr>
          <p:cNvPr id="5" name="円形吹き出し 4"/>
          <p:cNvSpPr/>
          <p:nvPr/>
        </p:nvSpPr>
        <p:spPr>
          <a:xfrm>
            <a:off x="3602115" y="3541417"/>
            <a:ext cx="1528118" cy="1052839"/>
          </a:xfrm>
          <a:prstGeom prst="wedgeEllipseCallout">
            <a:avLst>
              <a:gd name="adj1" fmla="val 39005"/>
              <a:gd name="adj2" fmla="val 6957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eaLnBrk="1" hangingPunct="1"/>
            <a:r>
              <a:rPr kumimoji="1" lang="ja-JP" altLang="en-US" sz="1100" dirty="0">
                <a:solidFill>
                  <a:schemeClr val="tx1"/>
                </a:solidFill>
              </a:rPr>
              <a:t>マネジャーは、</a:t>
            </a:r>
            <a:endParaRPr kumimoji="1" lang="en-US" altLang="ja-JP" sz="1100" dirty="0">
              <a:solidFill>
                <a:schemeClr val="tx1"/>
              </a:solidFill>
            </a:endParaRPr>
          </a:p>
          <a:p>
            <a:pPr algn="ctr" eaLnBrk="1" hangingPunct="1"/>
            <a:r>
              <a:rPr kumimoji="1" lang="ja-JP" altLang="en-US" sz="1100" dirty="0">
                <a:solidFill>
                  <a:schemeClr val="tx1"/>
                </a:solidFill>
              </a:rPr>
              <a:t>部下</a:t>
            </a:r>
            <a:r>
              <a:rPr lang="ja-JP" altLang="en-US" sz="1100" dirty="0">
                <a:solidFill>
                  <a:schemeClr val="tx1"/>
                </a:solidFill>
              </a:rPr>
              <a:t>を</a:t>
            </a:r>
            <a:r>
              <a:rPr kumimoji="1" lang="ja-JP" altLang="en-US" sz="1100" dirty="0">
                <a:solidFill>
                  <a:srgbClr val="FF0000"/>
                </a:solidFill>
              </a:rPr>
              <a:t>個別理解</a:t>
            </a:r>
            <a:endParaRPr kumimoji="1" lang="en-US" altLang="ja-JP" sz="1100" dirty="0">
              <a:solidFill>
                <a:srgbClr val="FF0000"/>
              </a:solidFill>
            </a:endParaRPr>
          </a:p>
          <a:p>
            <a:pPr algn="ctr" eaLnBrk="1" hangingPunct="1"/>
            <a:r>
              <a:rPr kumimoji="1" lang="ja-JP" altLang="en-US" sz="1100" dirty="0">
                <a:solidFill>
                  <a:schemeClr val="tx1"/>
                </a:solidFill>
              </a:rPr>
              <a:t>することが大切です。</a:t>
            </a:r>
            <a:endParaRPr kumimoji="1" lang="ja-JP" altLang="en-US" sz="1100" strike="sngStrike" dirty="0">
              <a:solidFill>
                <a:schemeClr val="tx1"/>
              </a:solidFill>
            </a:endParaRPr>
          </a:p>
        </p:txBody>
      </p:sp>
      <p:pic>
        <p:nvPicPr>
          <p:cNvPr id="56" name="図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4929" y="7025199"/>
            <a:ext cx="592097" cy="592097"/>
          </a:xfrm>
          <a:prstGeom prst="rect">
            <a:avLst/>
          </a:prstGeom>
        </p:spPr>
      </p:pic>
      <p:sp>
        <p:nvSpPr>
          <p:cNvPr id="57" name="テキスト ボックス 56"/>
          <p:cNvSpPr txBox="1"/>
          <p:nvPr/>
        </p:nvSpPr>
        <p:spPr>
          <a:xfrm>
            <a:off x="925128" y="6969224"/>
            <a:ext cx="5749798" cy="907941"/>
          </a:xfrm>
          <a:prstGeom prst="rect">
            <a:avLst/>
          </a:prstGeom>
          <a:noFill/>
        </p:spPr>
        <p:txBody>
          <a:bodyPr wrap="square" rtlCol="0">
            <a:spAutoFit/>
          </a:bodyPr>
          <a:lstStyle/>
          <a:p>
            <a:pPr eaLnBrk="1" hangingPunct="1">
              <a:spcBef>
                <a:spcPts val="600"/>
              </a:spcBef>
            </a:pPr>
            <a:r>
              <a:rPr lang="ja-JP" altLang="en-US" sz="1200" dirty="0"/>
              <a:t>まずは、マネジャーとして、</a:t>
            </a:r>
            <a:r>
              <a:rPr lang="ja-JP" altLang="en-US" sz="1200" dirty="0">
                <a:solidFill>
                  <a:srgbClr val="FF0000"/>
                </a:solidFill>
              </a:rPr>
              <a:t>会社が目指している方針・目標を理解していることが重要です。それを自分の言葉で語ることができるレベルが求められます。</a:t>
            </a:r>
          </a:p>
          <a:p>
            <a:pPr eaLnBrk="1" hangingPunct="1">
              <a:spcBef>
                <a:spcPts val="600"/>
              </a:spcBef>
            </a:pPr>
            <a:r>
              <a:rPr lang="ja-JP" altLang="en-US" sz="1200" dirty="0"/>
              <a:t>そして、</a:t>
            </a:r>
            <a:r>
              <a:rPr lang="ja-JP" altLang="en-US" sz="1200" dirty="0">
                <a:solidFill>
                  <a:srgbClr val="FF0000"/>
                </a:solidFill>
              </a:rPr>
              <a:t>その方針・目標に基づき自分の職場のゴールを設定して、そのゴールをブレイクダウンし、部下に役割分担する</a:t>
            </a:r>
            <a:r>
              <a:rPr lang="ja-JP" altLang="en-US" sz="1200" dirty="0"/>
              <a:t>という流れになります。</a:t>
            </a:r>
          </a:p>
        </p:txBody>
      </p:sp>
      <p:sp>
        <p:nvSpPr>
          <p:cNvPr id="58" name="テキスト ボックス 57"/>
          <p:cNvSpPr txBox="1"/>
          <p:nvPr/>
        </p:nvSpPr>
        <p:spPr>
          <a:xfrm>
            <a:off x="288126" y="7869470"/>
            <a:ext cx="6381233" cy="907941"/>
          </a:xfrm>
          <a:prstGeom prst="rect">
            <a:avLst/>
          </a:prstGeom>
          <a:noFill/>
        </p:spPr>
        <p:txBody>
          <a:bodyPr wrap="square" rtlCol="0">
            <a:spAutoFit/>
          </a:bodyPr>
          <a:lstStyle/>
          <a:p>
            <a:pPr eaLnBrk="1" hangingPunct="1">
              <a:spcBef>
                <a:spcPts val="600"/>
              </a:spcBef>
            </a:pPr>
            <a:r>
              <a:rPr lang="ja-JP" altLang="en-US" sz="1200" dirty="0"/>
              <a:t>その時に、部下を観察し、それぞれの</a:t>
            </a:r>
            <a:r>
              <a:rPr lang="ja-JP" altLang="en-US" sz="1200" dirty="0">
                <a:solidFill>
                  <a:srgbClr val="FF0000"/>
                </a:solidFill>
              </a:rPr>
              <a:t>強みに合わせた役割分担ができれば</a:t>
            </a:r>
            <a:r>
              <a:rPr lang="ja-JP" altLang="en-US" sz="1200" dirty="0"/>
              <a:t>成果と成長が見込めます。</a:t>
            </a:r>
          </a:p>
          <a:p>
            <a:pPr eaLnBrk="1" hangingPunct="1">
              <a:spcBef>
                <a:spcPts val="600"/>
              </a:spcBef>
            </a:pPr>
            <a:r>
              <a:rPr lang="ja-JP" altLang="en-US" sz="1200" dirty="0"/>
              <a:t>部下に役割を任せ、成功と失敗を繰り返しながら、適材適所・部下育成の難しさを乗り越えることが、マネジャーの醍醐味とも言えるでしょう。</a:t>
            </a:r>
          </a:p>
        </p:txBody>
      </p:sp>
      <p:sp>
        <p:nvSpPr>
          <p:cNvPr id="26" name="円形吹き出し 25"/>
          <p:cNvSpPr/>
          <p:nvPr/>
        </p:nvSpPr>
        <p:spPr>
          <a:xfrm>
            <a:off x="5157192" y="3541417"/>
            <a:ext cx="1630386" cy="1052839"/>
          </a:xfrm>
          <a:prstGeom prst="wedgeEllipseCallout">
            <a:avLst>
              <a:gd name="adj1" fmla="val -15439"/>
              <a:gd name="adj2" fmla="val 72599"/>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eaLnBrk="1" hangingPunct="1"/>
            <a:r>
              <a:rPr kumimoji="1" lang="ja-JP" altLang="en-US" sz="1100" dirty="0">
                <a:solidFill>
                  <a:schemeClr val="tx1"/>
                </a:solidFill>
                <a:latin typeface="+mj-ea"/>
                <a:ea typeface="+mj-ea"/>
              </a:rPr>
              <a:t>しっかり個別理解ができる</a:t>
            </a:r>
            <a:endParaRPr kumimoji="1" lang="en-US" altLang="ja-JP" sz="1100" dirty="0">
              <a:solidFill>
                <a:schemeClr val="tx1"/>
              </a:solidFill>
              <a:latin typeface="+mj-ea"/>
              <a:ea typeface="+mj-ea"/>
            </a:endParaRPr>
          </a:p>
          <a:p>
            <a:pPr algn="ctr" eaLnBrk="1" hangingPunct="1"/>
            <a:r>
              <a:rPr kumimoji="1" lang="ja-JP" altLang="en-US" sz="1100" dirty="0">
                <a:solidFill>
                  <a:schemeClr val="tx1"/>
                </a:solidFill>
                <a:latin typeface="+mj-ea"/>
                <a:ea typeface="+mj-ea"/>
              </a:rPr>
              <a:t>部下の数は上限</a:t>
            </a:r>
            <a:r>
              <a:rPr kumimoji="1" lang="en-US" altLang="ja-JP" sz="1100" dirty="0">
                <a:solidFill>
                  <a:schemeClr val="tx1"/>
                </a:solidFill>
                <a:latin typeface="+mj-ea"/>
                <a:ea typeface="+mj-ea"/>
              </a:rPr>
              <a:t>8</a:t>
            </a:r>
            <a:r>
              <a:rPr kumimoji="1" lang="ja-JP" altLang="en-US" sz="1100" dirty="0">
                <a:solidFill>
                  <a:schemeClr val="tx1"/>
                </a:solidFill>
                <a:latin typeface="+mj-ea"/>
                <a:ea typeface="+mj-ea"/>
              </a:rPr>
              <a:t>名程度だと言われています。</a:t>
            </a:r>
          </a:p>
        </p:txBody>
      </p:sp>
    </p:spTree>
    <p:extLst>
      <p:ext uri="{BB962C8B-B14F-4D97-AF65-F5344CB8AC3E}">
        <p14:creationId xmlns:p14="http://schemas.microsoft.com/office/powerpoint/2010/main" val="190244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806734" y="128464"/>
            <a:ext cx="5286561"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fontAlgn="auto">
              <a:spcAft>
                <a:spcPts val="0"/>
              </a:spcAft>
            </a:pPr>
            <a:r>
              <a:rPr lang="ja-JP" altLang="en-US" sz="2000" b="1" dirty="0">
                <a:latin typeface="メイリオ" panose="020B0604030504040204" pitchFamily="50" charset="-128"/>
                <a:ea typeface="メイリオ" panose="020B0604030504040204" pitchFamily="50" charset="-128"/>
              </a:rPr>
              <a:t>マネジャーとして期待されていること②</a:t>
            </a:r>
          </a:p>
        </p:txBody>
      </p:sp>
      <p:sp>
        <p:nvSpPr>
          <p:cNvPr id="31" name="テキスト ボックス 30"/>
          <p:cNvSpPr txBox="1"/>
          <p:nvPr/>
        </p:nvSpPr>
        <p:spPr>
          <a:xfrm>
            <a:off x="1015300" y="632520"/>
            <a:ext cx="5654060" cy="276999"/>
          </a:xfrm>
          <a:prstGeom prst="rect">
            <a:avLst/>
          </a:prstGeom>
          <a:noFill/>
        </p:spPr>
        <p:txBody>
          <a:bodyPr wrap="square" rtlCol="0">
            <a:spAutoFit/>
          </a:bodyPr>
          <a:lstStyle/>
          <a:p>
            <a:pPr eaLnBrk="1" hangingPunct="1"/>
            <a:r>
              <a:rPr lang="ja-JP" altLang="en-US" sz="1200" dirty="0"/>
              <a:t>なぜ、マネジャーとして、部下の強みを見つけ、伸ばすことが大切なのかを理解します。</a:t>
            </a: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56" y="641779"/>
            <a:ext cx="592472" cy="592472"/>
          </a:xfrm>
          <a:prstGeom prst="rect">
            <a:avLst/>
          </a:prstGeom>
        </p:spPr>
      </p:pic>
      <p:grpSp>
        <p:nvGrpSpPr>
          <p:cNvPr id="26" name="グループ化 25"/>
          <p:cNvGrpSpPr/>
          <p:nvPr/>
        </p:nvGrpSpPr>
        <p:grpSpPr>
          <a:xfrm>
            <a:off x="260648" y="1352600"/>
            <a:ext cx="5177170" cy="344488"/>
            <a:chOff x="188640" y="2643191"/>
            <a:chExt cx="6083921" cy="344488"/>
          </a:xfrm>
        </p:grpSpPr>
        <p:sp>
          <p:nvSpPr>
            <p:cNvPr id="27" name="正方形/長方形 2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「強みを伸ばすこと」に関する書籍の紹介</a:t>
              </a:r>
            </a:p>
          </p:txBody>
        </p:sp>
      </p:grpSp>
      <p:sp>
        <p:nvSpPr>
          <p:cNvPr id="33" name="テキスト ボックス 32"/>
          <p:cNvSpPr txBox="1"/>
          <p:nvPr/>
        </p:nvSpPr>
        <p:spPr>
          <a:xfrm>
            <a:off x="259397" y="1802946"/>
            <a:ext cx="6381233" cy="2923877"/>
          </a:xfrm>
          <a:prstGeom prst="rect">
            <a:avLst/>
          </a:prstGeom>
          <a:noFill/>
          <a:ln>
            <a:solidFill>
              <a:schemeClr val="tx1"/>
            </a:solidFill>
          </a:ln>
        </p:spPr>
        <p:txBody>
          <a:bodyPr wrap="square" rtlCol="0">
            <a:spAutoFit/>
          </a:bodyPr>
          <a:lstStyle/>
          <a:p>
            <a:pPr eaLnBrk="1" hangingPunct="1"/>
            <a:r>
              <a:rPr lang="ja-JP" altLang="en-US" sz="1200" b="1" dirty="0"/>
              <a:t>●　</a:t>
            </a:r>
            <a:r>
              <a:rPr lang="en-US" altLang="ja-JP" sz="1200" b="1" dirty="0"/>
              <a:t>『</a:t>
            </a:r>
            <a:r>
              <a:rPr lang="ja-JP" altLang="en-US" sz="1200" b="1" dirty="0"/>
              <a:t>ドラッカー選書　現代の経営（上）</a:t>
            </a:r>
            <a:r>
              <a:rPr lang="en-US" altLang="ja-JP" sz="1200" b="1" dirty="0"/>
              <a:t>』</a:t>
            </a:r>
            <a:r>
              <a:rPr lang="ja-JP" altLang="en-US" sz="1200" b="1" dirty="0"/>
              <a:t>　</a:t>
            </a:r>
            <a:r>
              <a:rPr lang="en-US" altLang="ja-JP" sz="1200" b="1" dirty="0"/>
              <a:t>P</a:t>
            </a:r>
            <a:r>
              <a:rPr lang="ja-JP" altLang="en-US" sz="1200" b="1" dirty="0"/>
              <a:t>・</a:t>
            </a:r>
            <a:r>
              <a:rPr lang="en-US" altLang="ja-JP" sz="1200" b="1" dirty="0"/>
              <a:t>F</a:t>
            </a:r>
            <a:r>
              <a:rPr lang="ja-JP" altLang="en-US" sz="1200" b="1" dirty="0"/>
              <a:t>・ドラッカー著　上田惇生訳　ダイヤモンド社</a:t>
            </a:r>
          </a:p>
          <a:p>
            <a:pPr eaLnBrk="1" hangingPunct="1"/>
            <a:r>
              <a:rPr lang="ja-JP" altLang="en-US" sz="1200" dirty="0"/>
              <a:t>最大の間違いは、弱みを中心に人間を評価することである。（中略）</a:t>
            </a:r>
          </a:p>
          <a:p>
            <a:pPr eaLnBrk="1" hangingPunct="1"/>
            <a:r>
              <a:rPr lang="ja-JP" altLang="en-US" sz="1200" dirty="0"/>
              <a:t>人は、強みを生かして初めて何かをすることができる。（中略）</a:t>
            </a:r>
          </a:p>
          <a:p>
            <a:pPr eaLnBrk="1" hangingPunct="1"/>
            <a:r>
              <a:rPr lang="ja-JP" altLang="en-US" sz="1200" dirty="0"/>
              <a:t>その人の強みを知り、理解して初めて、「彼の強みを生かしてさらに進歩させるためには、いかなる弱みを克服させなければならないか」を考えることができる。</a:t>
            </a:r>
          </a:p>
          <a:p>
            <a:pPr eaLnBrk="1" hangingPunct="1"/>
            <a:endParaRPr lang="ja-JP" altLang="en-US" sz="800" dirty="0"/>
          </a:p>
          <a:p>
            <a:pPr eaLnBrk="1" hangingPunct="1"/>
            <a:r>
              <a:rPr lang="ja-JP" altLang="en-US" sz="1200" b="1" dirty="0"/>
              <a:t>●　</a:t>
            </a:r>
            <a:r>
              <a:rPr lang="en-US" altLang="ja-JP" sz="1200" b="1" dirty="0"/>
              <a:t>『</a:t>
            </a:r>
            <a:r>
              <a:rPr lang="ja-JP" altLang="en-US" sz="1200" b="1" dirty="0"/>
              <a:t>人間回復の経営学</a:t>
            </a:r>
            <a:r>
              <a:rPr lang="en-US" altLang="ja-JP" sz="1200" b="1" dirty="0"/>
              <a:t>』</a:t>
            </a:r>
            <a:r>
              <a:rPr lang="ja-JP" altLang="en-US" sz="1200" b="1" dirty="0"/>
              <a:t>　ジョゼフ・バジール著　美田稔訳　三省堂</a:t>
            </a:r>
          </a:p>
          <a:p>
            <a:pPr eaLnBrk="1" hangingPunct="1"/>
            <a:r>
              <a:rPr lang="ja-JP" altLang="en-US" sz="1200" dirty="0"/>
              <a:t>長とは部下が自分でも気付かなかったような長所を発見して、それを助長し、活用する職分である。</a:t>
            </a:r>
          </a:p>
          <a:p>
            <a:pPr eaLnBrk="1" hangingPunct="1"/>
            <a:endParaRPr lang="ja-JP" altLang="en-US" sz="800" dirty="0"/>
          </a:p>
          <a:p>
            <a:pPr eaLnBrk="1" hangingPunct="1"/>
            <a:r>
              <a:rPr lang="ja-JP" altLang="en-US" sz="1200" b="1" dirty="0"/>
              <a:t>●　</a:t>
            </a:r>
            <a:r>
              <a:rPr lang="en-US" altLang="ja-JP" sz="1200" b="1" dirty="0"/>
              <a:t>『</a:t>
            </a:r>
            <a:r>
              <a:rPr lang="zh-TW" altLang="en-US" sz="1200" b="1" dirty="0"/>
              <a:t>松下幸之助一日一話</a:t>
            </a:r>
            <a:r>
              <a:rPr lang="ja-JP" altLang="en-US" sz="1200" b="1" dirty="0"/>
              <a:t>～仕事の知恵・人生の知恵～</a:t>
            </a:r>
            <a:r>
              <a:rPr lang="en-US" altLang="ja-JP" sz="1200" b="1" dirty="0"/>
              <a:t>』</a:t>
            </a:r>
            <a:r>
              <a:rPr lang="ja-JP" altLang="en-US" sz="1200" b="1" dirty="0"/>
              <a:t>　</a:t>
            </a:r>
            <a:r>
              <a:rPr lang="en-US" altLang="ja-JP" sz="1200" b="1" dirty="0"/>
              <a:t>PHP</a:t>
            </a:r>
            <a:r>
              <a:rPr lang="ja-JP" altLang="en-US" sz="1200" b="1" dirty="0"/>
              <a:t>文庫</a:t>
            </a:r>
            <a:endParaRPr lang="en-US" altLang="ja-JP" sz="1200" b="1" dirty="0"/>
          </a:p>
          <a:p>
            <a:pPr eaLnBrk="1" hangingPunct="1"/>
            <a:r>
              <a:rPr lang="ja-JP" altLang="en-US" sz="1200" dirty="0"/>
              <a:t>人間というものは、誰でも長所と短所を持っている。部下の短所ばかりを見たのでは、なかなか思い切って使えないし、部下にしても面白くない。その点、長所を見ると、その長所に従って生かし方が考えられ、ある程度大胆に使える。</a:t>
            </a:r>
          </a:p>
          <a:p>
            <a:pPr eaLnBrk="1" hangingPunct="1"/>
            <a:r>
              <a:rPr lang="ja-JP" altLang="en-US" sz="1200" dirty="0"/>
              <a:t>部下も自分の長所が認めてもらえれば嬉しいし、知らず識ら</a:t>
            </a:r>
            <a:r>
              <a:rPr lang="ja-JP" altLang="en-US" sz="1200" dirty="0" err="1"/>
              <a:t>ず</a:t>
            </a:r>
            <a:r>
              <a:rPr lang="ja-JP" altLang="en-US" sz="1200" dirty="0"/>
              <a:t>一生懸命に働く。しかし、もちろん長所ばかりを見て、短所を全く見ないということではいけない。私は短所四分、長所六分ぐらいに見るのがよいのではないかと思うのである。</a:t>
            </a:r>
          </a:p>
        </p:txBody>
      </p:sp>
      <p:pic>
        <p:nvPicPr>
          <p:cNvPr id="30" name="Picture 2" descr="C:\Users\t-shimamori2\AppData\Local\Microsoft\Windows\Temporary Internet Files\Low\Content.IE5\Y1MY8DXP\MC900432665[1].PNG"/>
          <p:cNvPicPr>
            <a:picLocks noChangeAspect="1" noChangeArrowheads="1"/>
          </p:cNvPicPr>
          <p:nvPr/>
        </p:nvPicPr>
        <p:blipFill>
          <a:blip r:embed="rId4" cstate="print"/>
          <a:srcRect/>
          <a:stretch>
            <a:fillRect/>
          </a:stretch>
        </p:blipFill>
        <p:spPr bwMode="auto">
          <a:xfrm>
            <a:off x="5690198" y="1080013"/>
            <a:ext cx="1001266" cy="1001266"/>
          </a:xfrm>
          <a:prstGeom prst="rect">
            <a:avLst/>
          </a:prstGeom>
          <a:noFill/>
        </p:spPr>
      </p:pic>
      <p:grpSp>
        <p:nvGrpSpPr>
          <p:cNvPr id="34" name="グループ化 33"/>
          <p:cNvGrpSpPr/>
          <p:nvPr/>
        </p:nvGrpSpPr>
        <p:grpSpPr>
          <a:xfrm>
            <a:off x="260648" y="4896544"/>
            <a:ext cx="4536504" cy="344488"/>
            <a:chOff x="188640" y="2643191"/>
            <a:chExt cx="6083921" cy="344488"/>
          </a:xfrm>
        </p:grpSpPr>
        <p:sp>
          <p:nvSpPr>
            <p:cNvPr id="35" name="正方形/長方形 34"/>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仕事においてなぜ「強み」が必要か</a:t>
              </a:r>
            </a:p>
          </p:txBody>
        </p:sp>
      </p:grpSp>
      <p:sp>
        <p:nvSpPr>
          <p:cNvPr id="46" name="テキスト ボックス 45"/>
          <p:cNvSpPr txBox="1"/>
          <p:nvPr/>
        </p:nvSpPr>
        <p:spPr>
          <a:xfrm>
            <a:off x="293696" y="5277033"/>
            <a:ext cx="3927392" cy="1908215"/>
          </a:xfrm>
          <a:prstGeom prst="rect">
            <a:avLst/>
          </a:prstGeom>
          <a:noFill/>
        </p:spPr>
        <p:txBody>
          <a:bodyPr wrap="square" rtlCol="0">
            <a:spAutoFit/>
          </a:bodyPr>
          <a:lstStyle/>
          <a:p>
            <a:pPr indent="84138" eaLnBrk="1" hangingPunct="1">
              <a:spcBef>
                <a:spcPts val="600"/>
              </a:spcBef>
            </a:pPr>
            <a:r>
              <a:rPr lang="ja-JP" altLang="en-US" sz="1200" dirty="0"/>
              <a:t>右図は、心理カウンセラーがクライアントと接するときに何をしているかを整理した図です。カウンセラーはクライアントの強みを見つけ、その強みを活かす方法を考え、強みに基づく成功体験を積ませて、徐々に自己効力感を高める支援をしています。</a:t>
            </a:r>
          </a:p>
          <a:p>
            <a:pPr indent="84138" eaLnBrk="1" hangingPunct="1">
              <a:spcBef>
                <a:spcPts val="600"/>
              </a:spcBef>
            </a:pPr>
            <a:r>
              <a:rPr lang="ja-JP" altLang="en-US" sz="1200" dirty="0"/>
              <a:t>つまり、</a:t>
            </a:r>
            <a:r>
              <a:rPr lang="ja-JP" altLang="en-US" sz="1200" dirty="0">
                <a:solidFill>
                  <a:srgbClr val="FF0000"/>
                </a:solidFill>
              </a:rPr>
              <a:t>「強み」とは他の人と同じようにやりながらも、他の人よりうまくいくポイント</a:t>
            </a:r>
            <a:r>
              <a:rPr lang="ja-JP" altLang="en-US" sz="1200" dirty="0"/>
              <a:t>（成功しやすいポイント）なのです。</a:t>
            </a:r>
          </a:p>
          <a:p>
            <a:pPr indent="84138" eaLnBrk="1" hangingPunct="1">
              <a:spcBef>
                <a:spcPts val="600"/>
              </a:spcBef>
            </a:pPr>
            <a:r>
              <a:rPr lang="ja-JP" altLang="en-US" sz="1200" dirty="0"/>
              <a:t>マネジャーには、</a:t>
            </a:r>
            <a:r>
              <a:rPr lang="ja-JP" altLang="en-US" sz="1200" dirty="0">
                <a:solidFill>
                  <a:srgbClr val="FF0000"/>
                </a:solidFill>
              </a:rPr>
              <a:t>部下の成功しやすいポイントを見極めて、最適な役割分担をすること</a:t>
            </a:r>
            <a:r>
              <a:rPr lang="ja-JP" altLang="en-US" sz="1200" dirty="0"/>
              <a:t>が求められます。</a:t>
            </a:r>
          </a:p>
        </p:txBody>
      </p:sp>
      <p:pic>
        <p:nvPicPr>
          <p:cNvPr id="2" name="図 1"/>
          <p:cNvPicPr>
            <a:picLocks noChangeAspect="1"/>
          </p:cNvPicPr>
          <p:nvPr/>
        </p:nvPicPr>
        <p:blipFill>
          <a:blip r:embed="rId5"/>
          <a:stretch>
            <a:fillRect/>
          </a:stretch>
        </p:blipFill>
        <p:spPr>
          <a:xfrm>
            <a:off x="4106729" y="5146205"/>
            <a:ext cx="2751271" cy="1898838"/>
          </a:xfrm>
          <a:prstGeom prst="rect">
            <a:avLst/>
          </a:prstGeom>
        </p:spPr>
      </p:pic>
      <p:pic>
        <p:nvPicPr>
          <p:cNvPr id="53" name="図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43797" y="8327010"/>
            <a:ext cx="1767555" cy="1202376"/>
          </a:xfrm>
          <a:prstGeom prst="rect">
            <a:avLst/>
          </a:prstGeom>
        </p:spPr>
      </p:pic>
      <p:grpSp>
        <p:nvGrpSpPr>
          <p:cNvPr id="54" name="グループ化 53"/>
          <p:cNvGrpSpPr/>
          <p:nvPr/>
        </p:nvGrpSpPr>
        <p:grpSpPr>
          <a:xfrm>
            <a:off x="260648" y="7254748"/>
            <a:ext cx="5177170" cy="344488"/>
            <a:chOff x="188640" y="2643191"/>
            <a:chExt cx="6083921" cy="344488"/>
          </a:xfrm>
        </p:grpSpPr>
        <p:sp>
          <p:nvSpPr>
            <p:cNvPr id="59" name="正方形/長方形 58"/>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部下の「強み」を見つけるポイント</a:t>
              </a:r>
            </a:p>
          </p:txBody>
        </p:sp>
      </p:grpSp>
      <p:sp>
        <p:nvSpPr>
          <p:cNvPr id="61" name="テキスト ボックス 60"/>
          <p:cNvSpPr txBox="1"/>
          <p:nvPr/>
        </p:nvSpPr>
        <p:spPr>
          <a:xfrm>
            <a:off x="293697" y="7599236"/>
            <a:ext cx="5026698" cy="461665"/>
          </a:xfrm>
          <a:prstGeom prst="rect">
            <a:avLst/>
          </a:prstGeom>
          <a:noFill/>
        </p:spPr>
        <p:txBody>
          <a:bodyPr wrap="square" rtlCol="0">
            <a:spAutoFit/>
          </a:bodyPr>
          <a:lstStyle/>
          <a:p>
            <a:pPr indent="84138" eaLnBrk="1" hangingPunct="1"/>
            <a:r>
              <a:rPr lang="ja-JP" altLang="en-US" sz="1200" dirty="0"/>
              <a:t>強みを見つけるためには、部下の行動を観察することが大切です。部下の仕事の進め方によって、下記のポイントから部下の強みを探してください。</a:t>
            </a:r>
          </a:p>
        </p:txBody>
      </p:sp>
      <p:sp>
        <p:nvSpPr>
          <p:cNvPr id="62" name="テキスト ボックス 61"/>
          <p:cNvSpPr txBox="1"/>
          <p:nvPr/>
        </p:nvSpPr>
        <p:spPr>
          <a:xfrm>
            <a:off x="293696" y="8145159"/>
            <a:ext cx="4796293" cy="1200329"/>
          </a:xfrm>
          <a:prstGeom prst="rect">
            <a:avLst/>
          </a:prstGeom>
          <a:noFill/>
        </p:spPr>
        <p:txBody>
          <a:bodyPr wrap="square" rtlCol="0">
            <a:spAutoFit/>
          </a:bodyPr>
          <a:lstStyle/>
          <a:p>
            <a:pPr marL="228600" indent="-228600" eaLnBrk="1" hangingPunct="1">
              <a:buFont typeface="+mj-ea"/>
              <a:buAutoNum type="circleNumDbPlain"/>
            </a:pPr>
            <a:r>
              <a:rPr lang="ja-JP" altLang="en-US" sz="1200" dirty="0"/>
              <a:t>仕事を任せたとき、迅速に丁寧に仕上げてくる仕事</a:t>
            </a:r>
          </a:p>
          <a:p>
            <a:pPr marL="228600" indent="-228600" eaLnBrk="1" hangingPunct="1">
              <a:buFont typeface="+mj-ea"/>
              <a:buAutoNum type="circleNumDbPlain"/>
            </a:pPr>
            <a:r>
              <a:rPr lang="ja-JP" altLang="en-US" sz="1200" dirty="0"/>
              <a:t>没頭している仕事・活き活きしてやる仕事</a:t>
            </a:r>
          </a:p>
          <a:p>
            <a:pPr marL="228600" indent="-228600" eaLnBrk="1" hangingPunct="1">
              <a:buFont typeface="+mj-ea"/>
              <a:buAutoNum type="circleNumDbPlain"/>
            </a:pPr>
            <a:r>
              <a:rPr lang="ja-JP" altLang="en-US" sz="1200" dirty="0"/>
              <a:t>安心して任せられる仕事</a:t>
            </a:r>
          </a:p>
          <a:p>
            <a:pPr marL="228600" indent="-228600" eaLnBrk="1" hangingPunct="1">
              <a:buFont typeface="+mj-ea"/>
              <a:buAutoNum type="circleNumDbPlain"/>
            </a:pPr>
            <a:r>
              <a:rPr lang="ja-JP" altLang="en-US" sz="1200" dirty="0"/>
              <a:t>「上手だな～」「すごいな～」と客観的に誉めたくなる仕事・やり方</a:t>
            </a:r>
            <a:endParaRPr lang="en-US" altLang="ja-JP" sz="1200" dirty="0"/>
          </a:p>
          <a:p>
            <a:pPr marL="228600" indent="-228600" eaLnBrk="1" hangingPunct="1">
              <a:buFont typeface="+mj-ea"/>
              <a:buAutoNum type="circleNumDbPlain"/>
            </a:pPr>
            <a:r>
              <a:rPr lang="ja-JP" altLang="en-US" sz="1200" dirty="0"/>
              <a:t>よく問題点を指摘してくる仕事</a:t>
            </a:r>
            <a:r>
              <a:rPr lang="ja-JP" altLang="en-US" sz="1200"/>
              <a:t>・色々提案を</a:t>
            </a:r>
            <a:r>
              <a:rPr lang="ja-JP" altLang="en-US" sz="1200" dirty="0"/>
              <a:t>してくる仕事・やり方</a:t>
            </a:r>
          </a:p>
          <a:p>
            <a:pPr marL="228600" indent="-228600" eaLnBrk="1" hangingPunct="1">
              <a:buFont typeface="+mj-ea"/>
              <a:buAutoNum type="circleNumDbPlain"/>
            </a:pPr>
            <a:r>
              <a:rPr lang="ja-JP" altLang="en-US" sz="1200" dirty="0"/>
              <a:t>難しい課題・修羅場の切り抜け方を見て、うまいなと思う仕事・やり方</a:t>
            </a:r>
          </a:p>
        </p:txBody>
      </p:sp>
      <p:sp>
        <p:nvSpPr>
          <p:cNvPr id="3" name="雲形吹き出し 2"/>
          <p:cNvSpPr/>
          <p:nvPr/>
        </p:nvSpPr>
        <p:spPr>
          <a:xfrm>
            <a:off x="5437818" y="7559353"/>
            <a:ext cx="1156110" cy="767657"/>
          </a:xfrm>
          <a:prstGeom prst="cloudCallout">
            <a:avLst>
              <a:gd name="adj1" fmla="val 9860"/>
              <a:gd name="adj2" fmla="val 67833"/>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0"/>
          <a:lstStyle/>
          <a:p>
            <a:pPr algn="ctr"/>
            <a:r>
              <a:rPr kumimoji="1" lang="ja-JP" altLang="en-US" sz="1100" dirty="0">
                <a:solidFill>
                  <a:schemeClr val="tx1"/>
                </a:solidFill>
              </a:rPr>
              <a:t>活き活き</a:t>
            </a:r>
            <a:endParaRPr kumimoji="1" lang="en-US" altLang="ja-JP" sz="1100" dirty="0">
              <a:solidFill>
                <a:schemeClr val="tx1"/>
              </a:solidFill>
            </a:endParaRPr>
          </a:p>
          <a:p>
            <a:pPr algn="ctr"/>
            <a:r>
              <a:rPr kumimoji="1" lang="ja-JP" altLang="en-US" sz="1100" dirty="0">
                <a:solidFill>
                  <a:schemeClr val="tx1"/>
                </a:solidFill>
              </a:rPr>
              <a:t>しているな～</a:t>
            </a:r>
          </a:p>
        </p:txBody>
      </p:sp>
    </p:spTree>
    <p:extLst>
      <p:ext uri="{BB962C8B-B14F-4D97-AF65-F5344CB8AC3E}">
        <p14:creationId xmlns:p14="http://schemas.microsoft.com/office/powerpoint/2010/main" val="4241869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3"/>
            <a:ext cx="6858000" cy="344041"/>
          </a:xfrm>
          <a:prstGeom prst="rect">
            <a:avLst/>
          </a:prstGeom>
        </p:spPr>
        <p:txBody>
          <a:bodyPr>
            <a:noAutofit/>
          </a:bodyPr>
          <a:lstStyle/>
          <a:p>
            <a:pPr algn="ctr"/>
            <a:r>
              <a:rPr lang="en-US" altLang="ja-JP" sz="2000" b="1" dirty="0">
                <a:latin typeface="メイリオ" panose="020B0604030504040204" pitchFamily="50" charset="-128"/>
                <a:ea typeface="メイリオ" panose="020B0604030504040204" pitchFamily="50" charset="-128"/>
              </a:rPr>
              <a:t>MG-PDCA</a:t>
            </a:r>
            <a:r>
              <a:rPr lang="ja-JP" altLang="en-US" sz="2000" b="1" dirty="0">
                <a:latin typeface="メイリオ" panose="020B0604030504040204" pitchFamily="50" charset="-128"/>
                <a:ea typeface="メイリオ" panose="020B0604030504040204" pitchFamily="50" charset="-128"/>
              </a:rPr>
              <a:t>サイクルについて①</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46" name="グループ化 45"/>
          <p:cNvGrpSpPr/>
          <p:nvPr/>
        </p:nvGrpSpPr>
        <p:grpSpPr>
          <a:xfrm>
            <a:off x="260647" y="5529064"/>
            <a:ext cx="5177170" cy="344488"/>
            <a:chOff x="188640" y="2643191"/>
            <a:chExt cx="6083921" cy="344488"/>
          </a:xfrm>
        </p:grpSpPr>
        <p:sp>
          <p:nvSpPr>
            <p:cNvPr id="47" name="正方形/長方形 46"/>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中期経営計画・年度方針の咀嚼（</a:t>
              </a:r>
              <a:r>
                <a:rPr lang="en-US" altLang="ja-JP" sz="1400" b="1" dirty="0">
                  <a:latin typeface="メイリオ" panose="020B0604030504040204" pitchFamily="50" charset="-128"/>
                  <a:ea typeface="メイリオ" panose="020B0604030504040204" pitchFamily="50" charset="-128"/>
                </a:rPr>
                <a:t>Mission</a:t>
              </a:r>
              <a:r>
                <a:rPr lang="ja-JP" altLang="en-US" sz="1400" b="1" dirty="0">
                  <a:latin typeface="メイリオ" panose="020B0604030504040204" pitchFamily="50" charset="-128"/>
                  <a:ea typeface="メイリオ" panose="020B0604030504040204" pitchFamily="50" charset="-128"/>
                </a:rPr>
                <a:t>）</a:t>
              </a:r>
            </a:p>
          </p:txBody>
        </p:sp>
      </p:grpSp>
      <p:grpSp>
        <p:nvGrpSpPr>
          <p:cNvPr id="19" name="グループ化 18"/>
          <p:cNvGrpSpPr/>
          <p:nvPr/>
        </p:nvGrpSpPr>
        <p:grpSpPr>
          <a:xfrm>
            <a:off x="260647" y="848544"/>
            <a:ext cx="5177170" cy="344488"/>
            <a:chOff x="188640" y="2643191"/>
            <a:chExt cx="6083921" cy="344488"/>
          </a:xfrm>
        </p:grpSpPr>
        <p:sp>
          <p:nvSpPr>
            <p:cNvPr id="20" name="正方形/長方形 19"/>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
            <p:cNvSpPr txBox="1">
              <a:spLocks noChangeArrowheads="1"/>
            </p:cNvSpPr>
            <p:nvPr/>
          </p:nvSpPr>
          <p:spPr>
            <a:xfrm>
              <a:off x="188640" y="2643191"/>
              <a:ext cx="5331046"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方針実行のサイクル（</a:t>
              </a:r>
              <a:r>
                <a:rPr lang="en-US" altLang="ja-JP" sz="1400" b="1" dirty="0">
                  <a:latin typeface="メイリオ" panose="020B0604030504040204" pitchFamily="50" charset="-128"/>
                  <a:ea typeface="メイリオ" panose="020B0604030504040204" pitchFamily="50" charset="-128"/>
                </a:rPr>
                <a:t>MG-PDCA</a:t>
              </a:r>
              <a:r>
                <a:rPr lang="ja-JP" altLang="en-US" sz="1400" b="1" dirty="0">
                  <a:latin typeface="メイリオ" panose="020B0604030504040204" pitchFamily="50" charset="-128"/>
                  <a:ea typeface="メイリオ" panose="020B0604030504040204" pitchFamily="50" charset="-128"/>
                </a:rPr>
                <a:t>サイクル）</a:t>
              </a:r>
            </a:p>
          </p:txBody>
        </p:sp>
      </p:grpSp>
      <p:sp>
        <p:nvSpPr>
          <p:cNvPr id="23" name="テキスト ボックス 22"/>
          <p:cNvSpPr txBox="1"/>
          <p:nvPr/>
        </p:nvSpPr>
        <p:spPr>
          <a:xfrm>
            <a:off x="260647" y="1237466"/>
            <a:ext cx="6336704" cy="830997"/>
          </a:xfrm>
          <a:prstGeom prst="rect">
            <a:avLst/>
          </a:prstGeom>
          <a:noFill/>
        </p:spPr>
        <p:txBody>
          <a:bodyPr wrap="square" rtlCol="0">
            <a:spAutoFit/>
          </a:bodyPr>
          <a:lstStyle/>
          <a:p>
            <a:pPr eaLnBrk="1" hangingPunct="1">
              <a:spcBef>
                <a:spcPts val="600"/>
              </a:spcBef>
            </a:pPr>
            <a:r>
              <a:rPr lang="ja-JP" altLang="en-US" sz="1200" dirty="0"/>
              <a:t>　通常のマネジメントサイクルは計画からスタートすると考えられています。しかし、方針実行のためのマネジメントサイクルでは、</a:t>
            </a:r>
            <a:r>
              <a:rPr lang="ja-JP" altLang="en-US" sz="1200" dirty="0">
                <a:solidFill>
                  <a:srgbClr val="FF0000"/>
                </a:solidFill>
              </a:rPr>
              <a:t>中期経営計画・年度方針に書かれているミッションを理解し、自部署のゴール設定をしたのちに、そのゴールと現状とのギャップを埋める具体策を考えることを計画と位置づけています。</a:t>
            </a:r>
            <a:r>
              <a:rPr lang="ja-JP" altLang="en-US" sz="1200" dirty="0"/>
              <a:t>方針実行のための</a:t>
            </a:r>
            <a:r>
              <a:rPr lang="en-US" altLang="ja-JP" sz="1200" dirty="0"/>
              <a:t>MG-PDCA</a:t>
            </a:r>
            <a:r>
              <a:rPr lang="ja-JP" altLang="en-US" sz="1200" dirty="0"/>
              <a:t>サイクルの回し方をお伝えしていきます。</a:t>
            </a:r>
          </a:p>
        </p:txBody>
      </p:sp>
      <p:sp>
        <p:nvSpPr>
          <p:cNvPr id="24" name="テキスト ボックス 23"/>
          <p:cNvSpPr txBox="1"/>
          <p:nvPr/>
        </p:nvSpPr>
        <p:spPr>
          <a:xfrm>
            <a:off x="260647" y="5036041"/>
            <a:ext cx="6247033" cy="276999"/>
          </a:xfrm>
          <a:prstGeom prst="rect">
            <a:avLst/>
          </a:prstGeom>
          <a:noFill/>
        </p:spPr>
        <p:txBody>
          <a:bodyPr wrap="square" rtlCol="0">
            <a:spAutoFit/>
          </a:bodyPr>
          <a:lstStyle/>
          <a:p>
            <a:pPr eaLnBrk="1" hangingPunct="1">
              <a:spcBef>
                <a:spcPts val="600"/>
              </a:spcBef>
            </a:pPr>
            <a:r>
              <a:rPr lang="ja-JP" altLang="en-US" sz="1200" dirty="0"/>
              <a:t>　これから、</a:t>
            </a:r>
            <a:r>
              <a:rPr lang="en-US" altLang="ja-JP" sz="1200" dirty="0"/>
              <a:t>MG-PDCA</a:t>
            </a:r>
            <a:r>
              <a:rPr lang="ja-JP" altLang="en-US" sz="1200" dirty="0"/>
              <a:t>の順番でその意味と使い方をお伝えしていきます。</a:t>
            </a:r>
          </a:p>
        </p:txBody>
      </p:sp>
      <p:sp>
        <p:nvSpPr>
          <p:cNvPr id="25" name="Rectangle 20"/>
          <p:cNvSpPr>
            <a:spLocks noChangeArrowheads="1"/>
          </p:cNvSpPr>
          <p:nvPr/>
        </p:nvSpPr>
        <p:spPr bwMode="auto">
          <a:xfrm>
            <a:off x="334094" y="5873552"/>
            <a:ext cx="6191250" cy="360040"/>
          </a:xfrm>
          <a:prstGeom prst="rect">
            <a:avLst/>
          </a:prstGeom>
          <a:noFill/>
          <a:ln w="9525">
            <a:noFill/>
            <a:miter lim="800000"/>
            <a:headEnd/>
            <a:tailEnd/>
          </a:ln>
        </p:spPr>
        <p:txBody>
          <a:bodyPr wrap="square" lIns="90000" tIns="46800" rIns="90000" bIns="46800">
            <a:noAutofit/>
          </a:bodyPr>
          <a:lstStyle/>
          <a:p>
            <a:pPr indent="84138"/>
            <a:r>
              <a:rPr lang="ja-JP" altLang="en-US" sz="1200" dirty="0"/>
              <a:t>中期経営計画・年度方針を、下記の</a:t>
            </a:r>
            <a:r>
              <a:rPr lang="en-US" altLang="ja-JP" sz="1200" dirty="0"/>
              <a:t>3</a:t>
            </a:r>
            <a:r>
              <a:rPr lang="ja-JP" altLang="en-US" sz="1200" dirty="0"/>
              <a:t>点の切り口で整理してください。</a:t>
            </a:r>
          </a:p>
        </p:txBody>
      </p:sp>
      <p:graphicFrame>
        <p:nvGraphicFramePr>
          <p:cNvPr id="26" name="表 25"/>
          <p:cNvGraphicFramePr>
            <a:graphicFrameLocks noGrp="1"/>
          </p:cNvGraphicFramePr>
          <p:nvPr>
            <p:extLst>
              <p:ext uri="{D42A27DB-BD31-4B8C-83A1-F6EECF244321}">
                <p14:modId xmlns:p14="http://schemas.microsoft.com/office/powerpoint/2010/main" val="4251460449"/>
              </p:ext>
            </p:extLst>
          </p:nvPr>
        </p:nvGraphicFramePr>
        <p:xfrm>
          <a:off x="345661" y="6180501"/>
          <a:ext cx="6179683" cy="2516305"/>
        </p:xfrm>
        <a:graphic>
          <a:graphicData uri="http://schemas.openxmlformats.org/drawingml/2006/table">
            <a:tbl>
              <a:tblPr firstRow="1" bandRow="1">
                <a:tableStyleId>{5940675A-B579-460E-94D1-54222C63F5DA}</a:tableStyleId>
              </a:tblPr>
              <a:tblGrid>
                <a:gridCol w="2270043">
                  <a:extLst>
                    <a:ext uri="{9D8B030D-6E8A-4147-A177-3AD203B41FA5}">
                      <a16:colId xmlns:a16="http://schemas.microsoft.com/office/drawing/2014/main" val="20000"/>
                    </a:ext>
                  </a:extLst>
                </a:gridCol>
                <a:gridCol w="3909640">
                  <a:extLst>
                    <a:ext uri="{9D8B030D-6E8A-4147-A177-3AD203B41FA5}">
                      <a16:colId xmlns:a16="http://schemas.microsoft.com/office/drawing/2014/main" val="20001"/>
                    </a:ext>
                  </a:extLst>
                </a:gridCol>
              </a:tblGrid>
              <a:tr h="626545">
                <a:tc>
                  <a:txBody>
                    <a:bodyPr/>
                    <a:lstStyle/>
                    <a:p>
                      <a:pPr algn="ctr"/>
                      <a:r>
                        <a:rPr kumimoji="1" lang="ja-JP" altLang="en-US" sz="1200" dirty="0">
                          <a:latin typeface="ＭＳ Ｐゴシック" pitchFamily="50" charset="-128"/>
                          <a:ea typeface="ＭＳ Ｐゴシック" pitchFamily="50" charset="-128"/>
                        </a:rPr>
                        <a:t>①自組織の</a:t>
                      </a:r>
                      <a:r>
                        <a:rPr kumimoji="1" lang="ja-JP" altLang="en-US" sz="1200" dirty="0">
                          <a:solidFill>
                            <a:srgbClr val="FF0000"/>
                          </a:solidFill>
                          <a:latin typeface="ＭＳ Ｐゴシック" pitchFamily="50" charset="-128"/>
                          <a:ea typeface="ＭＳ Ｐゴシック" pitchFamily="50" charset="-128"/>
                        </a:rPr>
                        <a:t>機能</a:t>
                      </a:r>
                    </a:p>
                    <a:p>
                      <a:pPr algn="ctr"/>
                      <a:r>
                        <a:rPr kumimoji="1" lang="ja-JP" altLang="en-US" sz="1100" dirty="0">
                          <a:latin typeface="ＭＳ Ｐゴシック" pitchFamily="50" charset="-128"/>
                          <a:ea typeface="ＭＳ Ｐゴシック" pitchFamily="50" charset="-128"/>
                        </a:rPr>
                        <a:t>（自組織の存在意義）</a:t>
                      </a:r>
                    </a:p>
                  </a:txBody>
                  <a:tcPr anchor="ctr">
                    <a:solidFill>
                      <a:schemeClr val="tx2">
                        <a:lumMod val="20000"/>
                        <a:lumOff val="80000"/>
                      </a:schemeClr>
                    </a:solidFill>
                  </a:tcPr>
                </a:tc>
                <a:tc>
                  <a:txBody>
                    <a:bodyPr/>
                    <a:lstStyle/>
                    <a:p>
                      <a:endParaRPr kumimoji="1" lang="ja-JP" altLang="en-US" sz="1200" dirty="0">
                        <a:solidFill>
                          <a:srgbClr val="FF0000"/>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0"/>
                  </a:ext>
                </a:extLst>
              </a:tr>
              <a:tr h="935423">
                <a:tc>
                  <a:txBody>
                    <a:bodyPr/>
                    <a:lstStyle/>
                    <a:p>
                      <a:pPr algn="ctr"/>
                      <a:r>
                        <a:rPr kumimoji="1" lang="ja-JP" altLang="en-US" sz="1200" dirty="0">
                          <a:latin typeface="ＭＳ Ｐゴシック" pitchFamily="50" charset="-128"/>
                          <a:ea typeface="ＭＳ Ｐゴシック" pitchFamily="50" charset="-128"/>
                        </a:rPr>
                        <a:t>②中期経営計画・年度方針で</a:t>
                      </a:r>
                    </a:p>
                    <a:p>
                      <a:pPr algn="ctr"/>
                      <a:r>
                        <a:rPr kumimoji="1" lang="ja-JP" altLang="en-US" sz="1200" dirty="0">
                          <a:latin typeface="ＭＳ Ｐゴシック" pitchFamily="50" charset="-128"/>
                          <a:ea typeface="ＭＳ Ｐゴシック" pitchFamily="50" charset="-128"/>
                        </a:rPr>
                        <a:t>自組織が求められる</a:t>
                      </a:r>
                      <a:r>
                        <a:rPr kumimoji="1" lang="ja-JP" altLang="en-US" sz="1200" dirty="0">
                          <a:solidFill>
                            <a:srgbClr val="FF0000"/>
                          </a:solidFill>
                          <a:latin typeface="ＭＳ Ｐゴシック" pitchFamily="50" charset="-128"/>
                          <a:ea typeface="ＭＳ Ｐゴシック" pitchFamily="50" charset="-128"/>
                        </a:rPr>
                        <a:t>重点課題</a:t>
                      </a:r>
                    </a:p>
                    <a:p>
                      <a:pPr algn="ctr"/>
                      <a:r>
                        <a:rPr kumimoji="1" lang="ja-JP" altLang="en-US" sz="1100" dirty="0">
                          <a:latin typeface="ＭＳ Ｐゴシック" pitchFamily="50" charset="-128"/>
                          <a:ea typeface="ＭＳ Ｐゴシック" pitchFamily="50" charset="-128"/>
                        </a:rPr>
                        <a:t>（優先順位の高い</a:t>
                      </a:r>
                      <a:r>
                        <a:rPr kumimoji="1" lang="en-US" altLang="ja-JP" sz="1100" dirty="0">
                          <a:latin typeface="ＭＳ Ｐゴシック" pitchFamily="50" charset="-128"/>
                          <a:ea typeface="ＭＳ Ｐゴシック" pitchFamily="50" charset="-128"/>
                        </a:rPr>
                        <a:t>3</a:t>
                      </a:r>
                      <a:r>
                        <a:rPr kumimoji="1" lang="ja-JP" altLang="en-US" sz="1100" dirty="0">
                          <a:latin typeface="ＭＳ Ｐゴシック" pitchFamily="50" charset="-128"/>
                          <a:ea typeface="ＭＳ Ｐゴシック" pitchFamily="50" charset="-128"/>
                        </a:rPr>
                        <a:t>つ）</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①</a:t>
                      </a:r>
                      <a:endParaRPr kumimoji="1" lang="en-US" altLang="ja-JP" sz="1200" dirty="0">
                        <a:solidFill>
                          <a:schemeClr val="tx1"/>
                        </a:solidFill>
                        <a:latin typeface="ＭＳ Ｐゴシック" pitchFamily="50" charset="-128"/>
                        <a:ea typeface="ＭＳ Ｐゴシック" pitchFamily="50" charset="-128"/>
                      </a:endParaRPr>
                    </a:p>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②</a:t>
                      </a:r>
                      <a:endParaRPr kumimoji="1" lang="en-US" altLang="ja-JP" sz="1200" dirty="0">
                        <a:solidFill>
                          <a:schemeClr val="tx1"/>
                        </a:solidFill>
                        <a:latin typeface="ＭＳ Ｐゴシック" pitchFamily="50" charset="-128"/>
                        <a:ea typeface="ＭＳ Ｐゴシック" pitchFamily="50" charset="-128"/>
                      </a:endParaRPr>
                    </a:p>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③</a:t>
                      </a:r>
                      <a:endParaRPr kumimoji="1" lang="en-US" altLang="ja-JP" sz="1200" dirty="0">
                        <a:solidFill>
                          <a:schemeClr val="tx1"/>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1"/>
                  </a:ext>
                </a:extLst>
              </a:tr>
              <a:tr h="935423">
                <a:tc>
                  <a:txBody>
                    <a:bodyPr/>
                    <a:lstStyle/>
                    <a:p>
                      <a:pPr algn="ctr"/>
                      <a:r>
                        <a:rPr kumimoji="1" lang="ja-JP" altLang="en-US" sz="1200" dirty="0">
                          <a:latin typeface="ＭＳ Ｐゴシック" pitchFamily="50" charset="-128"/>
                          <a:ea typeface="ＭＳ Ｐゴシック" pitchFamily="50" charset="-128"/>
                        </a:rPr>
                        <a:t>③ </a:t>
                      </a:r>
                      <a:r>
                        <a:rPr kumimoji="1" lang="ja-JP" altLang="en-US" sz="1200" dirty="0">
                          <a:solidFill>
                            <a:srgbClr val="FF0000"/>
                          </a:solidFill>
                          <a:latin typeface="ＭＳ Ｐゴシック" pitchFamily="50" charset="-128"/>
                          <a:ea typeface="ＭＳ Ｐゴシック" pitchFamily="50" charset="-128"/>
                        </a:rPr>
                        <a:t>重点課題の達成基準</a:t>
                      </a:r>
                      <a:endParaRPr kumimoji="1" lang="en-US" altLang="ja-JP" sz="1200" dirty="0">
                        <a:solidFill>
                          <a:srgbClr val="FF0000"/>
                        </a:solidFill>
                        <a:latin typeface="ＭＳ Ｐゴシック" pitchFamily="50" charset="-128"/>
                        <a:ea typeface="ＭＳ Ｐゴシック" pitchFamily="50" charset="-128"/>
                      </a:endParaRPr>
                    </a:p>
                    <a:p>
                      <a:pPr algn="ctr"/>
                      <a:r>
                        <a:rPr kumimoji="1" lang="ja-JP" altLang="en-US" sz="1100" dirty="0">
                          <a:latin typeface="ＭＳ Ｐゴシック" pitchFamily="50" charset="-128"/>
                          <a:ea typeface="ＭＳ Ｐゴシック" pitchFamily="50" charset="-128"/>
                        </a:rPr>
                        <a:t>（基本的に指標＋数字で表される）</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①</a:t>
                      </a:r>
                      <a:endParaRPr kumimoji="1" lang="en-US" altLang="ja-JP" sz="1200" dirty="0">
                        <a:solidFill>
                          <a:schemeClr val="tx1"/>
                        </a:solidFill>
                        <a:latin typeface="ＭＳ Ｐゴシック" pitchFamily="50" charset="-128"/>
                        <a:ea typeface="ＭＳ Ｐゴシック" pitchFamily="50" charset="-128"/>
                      </a:endParaRPr>
                    </a:p>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②</a:t>
                      </a:r>
                      <a:endParaRPr kumimoji="1" lang="en-US" altLang="ja-JP" sz="1200" dirty="0">
                        <a:solidFill>
                          <a:schemeClr val="tx1"/>
                        </a:solidFill>
                        <a:latin typeface="ＭＳ Ｐゴシック" pitchFamily="50" charset="-128"/>
                        <a:ea typeface="ＭＳ Ｐゴシック" pitchFamily="50" charset="-128"/>
                      </a:endParaRPr>
                    </a:p>
                    <a:p>
                      <a:pPr marL="0" marR="0" indent="0" algn="l" defTabSz="914400" rtl="0" eaLnBrk="1" fontAlgn="auto" latinLnBrk="0" hangingPunct="1">
                        <a:lnSpc>
                          <a:spcPct val="100000"/>
                        </a:lnSpc>
                        <a:spcBef>
                          <a:spcPts val="1200"/>
                        </a:spcBef>
                        <a:spcAft>
                          <a:spcPts val="0"/>
                        </a:spcAft>
                        <a:buClrTx/>
                        <a:buSzTx/>
                        <a:buFontTx/>
                        <a:buNone/>
                        <a:tabLst/>
                        <a:defRPr/>
                      </a:pPr>
                      <a:r>
                        <a:rPr kumimoji="1" lang="ja-JP" altLang="en-US" sz="1200" dirty="0">
                          <a:solidFill>
                            <a:schemeClr val="tx1"/>
                          </a:solidFill>
                          <a:latin typeface="ＭＳ Ｐゴシック" pitchFamily="50" charset="-128"/>
                          <a:ea typeface="ＭＳ Ｐゴシック" pitchFamily="50" charset="-128"/>
                        </a:rPr>
                        <a:t>③</a:t>
                      </a:r>
                      <a:endParaRPr kumimoji="1" lang="en-US" altLang="ja-JP" sz="1200" dirty="0">
                        <a:solidFill>
                          <a:schemeClr val="tx1"/>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2"/>
                  </a:ext>
                </a:extLst>
              </a:tr>
            </a:tbl>
          </a:graphicData>
        </a:graphic>
      </p:graphicFrame>
      <p:sp>
        <p:nvSpPr>
          <p:cNvPr id="5" name="テキスト ボックス 4"/>
          <p:cNvSpPr txBox="1"/>
          <p:nvPr/>
        </p:nvSpPr>
        <p:spPr>
          <a:xfrm>
            <a:off x="2564904" y="6390095"/>
            <a:ext cx="3996444" cy="276999"/>
          </a:xfrm>
          <a:prstGeom prst="rect">
            <a:avLst/>
          </a:prstGeom>
          <a:noFill/>
        </p:spPr>
        <p:txBody>
          <a:bodyPr wrap="square" rtlCol="0">
            <a:spAutoFit/>
          </a:bodyPr>
          <a:lstStyle/>
          <a:p>
            <a:r>
              <a:rPr lang="ja-JP" altLang="en-US" sz="1200" dirty="0">
                <a:solidFill>
                  <a:srgbClr val="FF0000"/>
                </a:solidFill>
              </a:rPr>
              <a:t>○○エリアにおける自社商品の販売・情報提供・情報収集</a:t>
            </a:r>
          </a:p>
        </p:txBody>
      </p:sp>
      <p:sp>
        <p:nvSpPr>
          <p:cNvPr id="29" name="テキスト ボックス 28"/>
          <p:cNvSpPr txBox="1"/>
          <p:nvPr/>
        </p:nvSpPr>
        <p:spPr>
          <a:xfrm>
            <a:off x="2884938" y="6825208"/>
            <a:ext cx="3006863" cy="877163"/>
          </a:xfrm>
          <a:prstGeom prst="rect">
            <a:avLst/>
          </a:prstGeom>
          <a:noFill/>
        </p:spPr>
        <p:txBody>
          <a:bodyPr wrap="square" rtlCol="0">
            <a:spAutoFit/>
          </a:bodyPr>
          <a:lstStyle/>
          <a:p>
            <a:pPr eaLnBrk="1" fontAlgn="auto" hangingPunct="1">
              <a:spcBef>
                <a:spcPts val="900"/>
              </a:spcBef>
              <a:spcAft>
                <a:spcPts val="0"/>
              </a:spcAft>
              <a:defRPr/>
            </a:pPr>
            <a:r>
              <a:rPr lang="ja-JP" altLang="en-US" sz="1200" dirty="0">
                <a:solidFill>
                  <a:srgbClr val="FF0000"/>
                </a:solidFill>
              </a:rPr>
              <a:t>○○エリアのシェア拡大</a:t>
            </a:r>
            <a:endParaRPr lang="en-US" altLang="ja-JP" sz="1200" dirty="0">
              <a:solidFill>
                <a:srgbClr val="FF0000"/>
              </a:solidFill>
            </a:endParaRPr>
          </a:p>
          <a:p>
            <a:pPr eaLnBrk="1" fontAlgn="auto" hangingPunct="1">
              <a:spcBef>
                <a:spcPts val="900"/>
              </a:spcBef>
              <a:spcAft>
                <a:spcPts val="0"/>
              </a:spcAft>
              <a:defRPr/>
            </a:pPr>
            <a:r>
              <a:rPr lang="ja-JP" altLang="en-US" sz="1200" dirty="0">
                <a:solidFill>
                  <a:srgbClr val="FF0000"/>
                </a:solidFill>
              </a:rPr>
              <a:t>□□商品の拡販</a:t>
            </a:r>
            <a:endParaRPr lang="en-US" altLang="ja-JP" sz="1200" dirty="0">
              <a:solidFill>
                <a:srgbClr val="FF0000"/>
              </a:solidFill>
            </a:endParaRPr>
          </a:p>
          <a:p>
            <a:pPr eaLnBrk="1" fontAlgn="auto" hangingPunct="1">
              <a:spcBef>
                <a:spcPts val="900"/>
              </a:spcBef>
              <a:spcAft>
                <a:spcPts val="0"/>
              </a:spcAft>
              <a:defRPr/>
            </a:pPr>
            <a:r>
              <a:rPr lang="ja-JP" altLang="en-US" sz="1200" dirty="0">
                <a:solidFill>
                  <a:srgbClr val="FF0000"/>
                </a:solidFill>
              </a:rPr>
              <a:t>代理店の起用</a:t>
            </a:r>
          </a:p>
        </p:txBody>
      </p:sp>
      <p:sp>
        <p:nvSpPr>
          <p:cNvPr id="30" name="テキスト ボックス 29"/>
          <p:cNvSpPr txBox="1"/>
          <p:nvPr/>
        </p:nvSpPr>
        <p:spPr>
          <a:xfrm>
            <a:off x="2848855" y="7820253"/>
            <a:ext cx="3006863" cy="877163"/>
          </a:xfrm>
          <a:prstGeom prst="rect">
            <a:avLst/>
          </a:prstGeom>
          <a:noFill/>
        </p:spPr>
        <p:txBody>
          <a:bodyPr wrap="square" rtlCol="0">
            <a:spAutoFit/>
          </a:bodyPr>
          <a:lstStyle/>
          <a:p>
            <a:pPr eaLnBrk="1" fontAlgn="auto" hangingPunct="1">
              <a:spcBef>
                <a:spcPts val="900"/>
              </a:spcBef>
              <a:spcAft>
                <a:spcPts val="0"/>
              </a:spcAft>
              <a:defRPr/>
            </a:pPr>
            <a:r>
              <a:rPr lang="ja-JP" altLang="en-US" sz="1200" dirty="0">
                <a:solidFill>
                  <a:srgbClr val="FF0000"/>
                </a:solidFill>
              </a:rPr>
              <a:t>○○エリア　　　　　　　シェア</a:t>
            </a:r>
            <a:r>
              <a:rPr lang="en-US" altLang="ja-JP" sz="1200" dirty="0">
                <a:solidFill>
                  <a:srgbClr val="FF0000"/>
                </a:solidFill>
              </a:rPr>
              <a:t>20</a:t>
            </a:r>
            <a:r>
              <a:rPr lang="ja-JP" altLang="en-US" sz="1200" dirty="0">
                <a:solidFill>
                  <a:srgbClr val="FF0000"/>
                </a:solidFill>
              </a:rPr>
              <a:t>％</a:t>
            </a:r>
            <a:endParaRPr lang="en-US" altLang="ja-JP" sz="1200" dirty="0">
              <a:solidFill>
                <a:srgbClr val="FF0000"/>
              </a:solidFill>
            </a:endParaRPr>
          </a:p>
          <a:p>
            <a:pPr eaLnBrk="1" fontAlgn="auto" hangingPunct="1">
              <a:spcBef>
                <a:spcPts val="900"/>
              </a:spcBef>
              <a:spcAft>
                <a:spcPts val="0"/>
              </a:spcAft>
              <a:defRPr/>
            </a:pPr>
            <a:r>
              <a:rPr lang="ja-JP" altLang="en-US" sz="1200" dirty="0">
                <a:solidFill>
                  <a:srgbClr val="FF0000"/>
                </a:solidFill>
              </a:rPr>
              <a:t>□□商品の拡販　　　前年比</a:t>
            </a:r>
            <a:r>
              <a:rPr lang="en-US" altLang="ja-JP" sz="1200" dirty="0">
                <a:solidFill>
                  <a:srgbClr val="FF0000"/>
                </a:solidFill>
              </a:rPr>
              <a:t>120</a:t>
            </a:r>
            <a:r>
              <a:rPr lang="ja-JP" altLang="en-US" sz="1200" dirty="0">
                <a:solidFill>
                  <a:srgbClr val="FF0000"/>
                </a:solidFill>
              </a:rPr>
              <a:t>％</a:t>
            </a:r>
            <a:endParaRPr lang="en-US" altLang="ja-JP" sz="1200" dirty="0">
              <a:solidFill>
                <a:srgbClr val="FF0000"/>
              </a:solidFill>
            </a:endParaRPr>
          </a:p>
          <a:p>
            <a:pPr eaLnBrk="1" fontAlgn="auto" hangingPunct="1">
              <a:spcBef>
                <a:spcPts val="900"/>
              </a:spcBef>
              <a:spcAft>
                <a:spcPts val="0"/>
              </a:spcAft>
              <a:defRPr/>
            </a:pPr>
            <a:r>
              <a:rPr lang="ja-JP" altLang="en-US" sz="1200" dirty="0">
                <a:solidFill>
                  <a:srgbClr val="FF0000"/>
                </a:solidFill>
              </a:rPr>
              <a:t>代理店の起用　　　　　</a:t>
            </a:r>
            <a:r>
              <a:rPr lang="en-US" altLang="ja-JP" sz="1200" dirty="0">
                <a:solidFill>
                  <a:srgbClr val="FF0000"/>
                </a:solidFill>
              </a:rPr>
              <a:t>3</a:t>
            </a:r>
            <a:r>
              <a:rPr lang="ja-JP" altLang="en-US" sz="1200" dirty="0">
                <a:solidFill>
                  <a:srgbClr val="FF0000"/>
                </a:solidFill>
              </a:rPr>
              <a:t>社起用</a:t>
            </a:r>
          </a:p>
        </p:txBody>
      </p:sp>
      <p:sp>
        <p:nvSpPr>
          <p:cNvPr id="31" name="Rectangle 20"/>
          <p:cNvSpPr>
            <a:spLocks noChangeArrowheads="1"/>
          </p:cNvSpPr>
          <p:nvPr/>
        </p:nvSpPr>
        <p:spPr bwMode="auto">
          <a:xfrm>
            <a:off x="998035" y="8841432"/>
            <a:ext cx="5599316" cy="360040"/>
          </a:xfrm>
          <a:prstGeom prst="rect">
            <a:avLst/>
          </a:prstGeom>
          <a:noFill/>
          <a:ln w="9525">
            <a:noFill/>
            <a:miter lim="800000"/>
            <a:headEnd/>
            <a:tailEnd/>
          </a:ln>
        </p:spPr>
        <p:txBody>
          <a:bodyPr wrap="square" lIns="90000" tIns="46800" rIns="90000" bIns="46800">
            <a:noAutofit/>
          </a:bodyPr>
          <a:lstStyle/>
          <a:p>
            <a:pPr indent="84138"/>
            <a:r>
              <a:rPr lang="ja-JP" altLang="en-US" sz="1200" dirty="0"/>
              <a:t>会社の</a:t>
            </a:r>
            <a:r>
              <a:rPr lang="en-US" altLang="ja-JP" sz="1200" dirty="0"/>
              <a:t>Mission</a:t>
            </a:r>
            <a:r>
              <a:rPr lang="ja-JP" altLang="en-US" sz="1200" dirty="0"/>
              <a:t>（中期経営計画・年度方針など）を、理解・咀嚼していることが一番のスタートです。上記をすぐに書くことができるレベルが合格です。</a:t>
            </a:r>
          </a:p>
        </p:txBody>
      </p:sp>
      <p:pic>
        <p:nvPicPr>
          <p:cNvPr id="27" name="図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253" y="8841432"/>
            <a:ext cx="583285" cy="583285"/>
          </a:xfrm>
          <a:prstGeom prst="rect">
            <a:avLst/>
          </a:prstGeom>
        </p:spPr>
      </p:pic>
      <p:pic>
        <p:nvPicPr>
          <p:cNvPr id="2" name="図 1"/>
          <p:cNvPicPr>
            <a:picLocks noChangeAspect="1"/>
          </p:cNvPicPr>
          <p:nvPr/>
        </p:nvPicPr>
        <p:blipFill>
          <a:blip r:embed="rId4"/>
          <a:stretch>
            <a:fillRect/>
          </a:stretch>
        </p:blipFill>
        <p:spPr>
          <a:xfrm>
            <a:off x="830496" y="2139186"/>
            <a:ext cx="5112000" cy="2804875"/>
          </a:xfrm>
          <a:prstGeom prst="rect">
            <a:avLst/>
          </a:prstGeom>
        </p:spPr>
      </p:pic>
    </p:spTree>
    <p:extLst>
      <p:ext uri="{BB962C8B-B14F-4D97-AF65-F5344CB8AC3E}">
        <p14:creationId xmlns:p14="http://schemas.microsoft.com/office/powerpoint/2010/main" val="3830357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0" y="144464"/>
            <a:ext cx="6858000" cy="301020"/>
          </a:xfrm>
          <a:prstGeom prst="rect">
            <a:avLst/>
          </a:prstGeom>
        </p:spPr>
        <p:txBody>
          <a:bodyPr>
            <a:noAutofit/>
          </a:bodyPr>
          <a:lstStyle/>
          <a:p>
            <a:pPr algn="ctr"/>
            <a:r>
              <a:rPr lang="en-US" altLang="ja-JP" sz="2000" b="1" dirty="0">
                <a:latin typeface="メイリオ" panose="020B0604030504040204" pitchFamily="50" charset="-128"/>
                <a:ea typeface="メイリオ" panose="020B0604030504040204" pitchFamily="50" charset="-128"/>
              </a:rPr>
              <a:t>MG-PDCA</a:t>
            </a:r>
            <a:r>
              <a:rPr lang="ja-JP" altLang="en-US" sz="2000" b="1" dirty="0">
                <a:latin typeface="メイリオ" panose="020B0604030504040204" pitchFamily="50" charset="-128"/>
                <a:ea typeface="メイリオ" panose="020B0604030504040204" pitchFamily="50" charset="-128"/>
              </a:rPr>
              <a:t>サイクルについて②</a:t>
            </a:r>
            <a:endParaRPr lang="ja-JP" altLang="en-US" sz="2000" b="1" dirty="0">
              <a:solidFill>
                <a:schemeClr val="tx1"/>
              </a:solidFill>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32656" y="776536"/>
            <a:ext cx="5177170" cy="344488"/>
            <a:chOff x="188640" y="2643191"/>
            <a:chExt cx="6083921" cy="344488"/>
          </a:xfrm>
        </p:grpSpPr>
        <p:sp>
          <p:nvSpPr>
            <p:cNvPr id="20" name="正方形/長方形 19"/>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
            <p:cNvSpPr txBox="1">
              <a:spLocks noChangeArrowheads="1"/>
            </p:cNvSpPr>
            <p:nvPr/>
          </p:nvSpPr>
          <p:spPr>
            <a:xfrm>
              <a:off x="188640" y="2643191"/>
              <a:ext cx="5331046"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自部署のゴール設定（</a:t>
              </a:r>
              <a:r>
                <a:rPr lang="en-US" altLang="ja-JP" sz="1400" b="1" dirty="0">
                  <a:latin typeface="メイリオ" panose="020B0604030504040204" pitchFamily="50" charset="-128"/>
                  <a:ea typeface="メイリオ" panose="020B0604030504040204" pitchFamily="50" charset="-128"/>
                </a:rPr>
                <a:t>Goal</a:t>
              </a:r>
              <a:r>
                <a:rPr lang="ja-JP" altLang="en-US" sz="1400" b="1" dirty="0">
                  <a:latin typeface="メイリオ" panose="020B0604030504040204" pitchFamily="50" charset="-128"/>
                  <a:ea typeface="メイリオ" panose="020B0604030504040204" pitchFamily="50" charset="-128"/>
                </a:rPr>
                <a:t>・</a:t>
              </a:r>
              <a:r>
                <a:rPr lang="en-US" altLang="ja-JP" sz="1400" b="1" dirty="0">
                  <a:latin typeface="メイリオ" panose="020B0604030504040204" pitchFamily="50" charset="-128"/>
                  <a:ea typeface="メイリオ" panose="020B0604030504040204" pitchFamily="50" charset="-128"/>
                </a:rPr>
                <a:t>Plan</a:t>
              </a:r>
              <a:r>
                <a:rPr lang="ja-JP" altLang="en-US" sz="1400" b="1" dirty="0">
                  <a:latin typeface="メイリオ" panose="020B0604030504040204" pitchFamily="50" charset="-128"/>
                  <a:ea typeface="メイリオ" panose="020B0604030504040204" pitchFamily="50" charset="-128"/>
                </a:rPr>
                <a:t>）</a:t>
              </a:r>
              <a:endParaRPr lang="en-US" altLang="ja-JP" sz="1400" b="1" dirty="0">
                <a:latin typeface="メイリオ" panose="020B0604030504040204" pitchFamily="50" charset="-128"/>
                <a:ea typeface="メイリオ" panose="020B0604030504040204" pitchFamily="50" charset="-128"/>
              </a:endParaRPr>
            </a:p>
          </p:txBody>
        </p:sp>
      </p:grpSp>
      <p:sp>
        <p:nvSpPr>
          <p:cNvPr id="25" name="Rectangle 20"/>
          <p:cNvSpPr>
            <a:spLocks noChangeArrowheads="1"/>
          </p:cNvSpPr>
          <p:nvPr/>
        </p:nvSpPr>
        <p:spPr bwMode="auto">
          <a:xfrm>
            <a:off x="1052735" y="1103397"/>
            <a:ext cx="5427035" cy="360040"/>
          </a:xfrm>
          <a:prstGeom prst="rect">
            <a:avLst/>
          </a:prstGeom>
          <a:noFill/>
          <a:ln w="9525">
            <a:noFill/>
            <a:miter lim="800000"/>
            <a:headEnd/>
            <a:tailEnd/>
          </a:ln>
        </p:spPr>
        <p:txBody>
          <a:bodyPr wrap="square" lIns="90000" tIns="46800" rIns="90000" bIns="46800">
            <a:noAutofit/>
          </a:bodyPr>
          <a:lstStyle/>
          <a:p>
            <a:pPr indent="84138"/>
            <a:r>
              <a:rPr lang="ja-JP" altLang="en-US" sz="1200" dirty="0"/>
              <a:t>中期経営計画・年度方針を実現するために、自部署の</a:t>
            </a:r>
            <a:r>
              <a:rPr lang="en-US" altLang="ja-JP" sz="1200" dirty="0"/>
              <a:t>1</a:t>
            </a:r>
            <a:r>
              <a:rPr lang="ja-JP" altLang="en-US" sz="1200" dirty="0"/>
              <a:t>年後（</a:t>
            </a:r>
            <a:r>
              <a:rPr lang="en-US" altLang="ja-JP" sz="1200" dirty="0"/>
              <a:t>6</a:t>
            </a:r>
            <a:r>
              <a:rPr lang="ja-JP" altLang="en-US" sz="1200" dirty="0"/>
              <a:t>ヵ月）（</a:t>
            </a:r>
            <a:r>
              <a:rPr lang="en-US" altLang="ja-JP" sz="1200" dirty="0"/>
              <a:t>Goal</a:t>
            </a:r>
            <a:r>
              <a:rPr lang="ja-JP" altLang="en-US" sz="1200" dirty="0"/>
              <a:t>）と、その達成実行策（</a:t>
            </a:r>
            <a:r>
              <a:rPr lang="en-US" altLang="ja-JP" sz="1200" dirty="0"/>
              <a:t>Plan</a:t>
            </a:r>
            <a:r>
              <a:rPr lang="ja-JP" altLang="en-US" sz="1200" dirty="0"/>
              <a:t>）を記入してください。</a:t>
            </a:r>
          </a:p>
        </p:txBody>
      </p:sp>
      <p:graphicFrame>
        <p:nvGraphicFramePr>
          <p:cNvPr id="18" name="表 17"/>
          <p:cNvGraphicFramePr>
            <a:graphicFrameLocks noGrp="1"/>
          </p:cNvGraphicFramePr>
          <p:nvPr>
            <p:extLst>
              <p:ext uri="{D42A27DB-BD31-4B8C-83A1-F6EECF244321}">
                <p14:modId xmlns:p14="http://schemas.microsoft.com/office/powerpoint/2010/main" val="3557384255"/>
              </p:ext>
            </p:extLst>
          </p:nvPr>
        </p:nvGraphicFramePr>
        <p:xfrm>
          <a:off x="361440" y="1794490"/>
          <a:ext cx="6090456" cy="2870478"/>
        </p:xfrm>
        <a:graphic>
          <a:graphicData uri="http://schemas.openxmlformats.org/drawingml/2006/table">
            <a:tbl>
              <a:tblPr firstRow="1" bandRow="1">
                <a:tableStyleId>{5940675A-B579-460E-94D1-54222C63F5DA}</a:tableStyleId>
              </a:tblPr>
              <a:tblGrid>
                <a:gridCol w="325863">
                  <a:extLst>
                    <a:ext uri="{9D8B030D-6E8A-4147-A177-3AD203B41FA5}">
                      <a16:colId xmlns:a16="http://schemas.microsoft.com/office/drawing/2014/main" val="20000"/>
                    </a:ext>
                  </a:extLst>
                </a:gridCol>
                <a:gridCol w="1416714">
                  <a:extLst>
                    <a:ext uri="{9D8B030D-6E8A-4147-A177-3AD203B41FA5}">
                      <a16:colId xmlns:a16="http://schemas.microsoft.com/office/drawing/2014/main" val="20001"/>
                    </a:ext>
                  </a:extLst>
                </a:gridCol>
                <a:gridCol w="1629221">
                  <a:extLst>
                    <a:ext uri="{9D8B030D-6E8A-4147-A177-3AD203B41FA5}">
                      <a16:colId xmlns:a16="http://schemas.microsoft.com/office/drawing/2014/main" val="20002"/>
                    </a:ext>
                  </a:extLst>
                </a:gridCol>
                <a:gridCol w="2718658">
                  <a:extLst>
                    <a:ext uri="{9D8B030D-6E8A-4147-A177-3AD203B41FA5}">
                      <a16:colId xmlns:a16="http://schemas.microsoft.com/office/drawing/2014/main" val="20003"/>
                    </a:ext>
                  </a:extLst>
                </a:gridCol>
              </a:tblGrid>
              <a:tr h="436869">
                <a:tc>
                  <a:txBody>
                    <a:bodyPr/>
                    <a:lstStyle/>
                    <a:p>
                      <a:pPr algn="ctr"/>
                      <a:r>
                        <a:rPr kumimoji="1" lang="ja-JP" altLang="en-US" sz="1200" dirty="0">
                          <a:latin typeface="ＭＳ Ｐゴシック" pitchFamily="50" charset="-128"/>
                          <a:ea typeface="ＭＳ Ｐゴシック" pitchFamily="50" charset="-128"/>
                        </a:rPr>
                        <a:t>№</a:t>
                      </a:r>
                    </a:p>
                  </a:txBody>
                  <a:tcPr anchor="ctr">
                    <a:solidFill>
                      <a:schemeClr val="tx2">
                        <a:lumMod val="20000"/>
                        <a:lumOff val="80000"/>
                      </a:schemeClr>
                    </a:solidFill>
                  </a:tcPr>
                </a:tc>
                <a:tc>
                  <a:txBody>
                    <a:bodyPr/>
                    <a:lstStyle/>
                    <a:p>
                      <a:pPr algn="ctr"/>
                      <a:r>
                        <a:rPr kumimoji="1" lang="ja-JP" altLang="en-US" sz="1200" dirty="0"/>
                        <a:t>目標項目</a:t>
                      </a:r>
                    </a:p>
                    <a:p>
                      <a:pPr algn="ctr"/>
                      <a:r>
                        <a:rPr kumimoji="1" lang="ja-JP" altLang="en-US" sz="1200" dirty="0">
                          <a:solidFill>
                            <a:schemeClr val="tx1"/>
                          </a:solidFill>
                          <a:latin typeface="ＭＳ Ｐゴシック" pitchFamily="50" charset="-128"/>
                          <a:ea typeface="ＭＳ Ｐゴシック" pitchFamily="50" charset="-128"/>
                        </a:rPr>
                        <a:t>（何を）</a:t>
                      </a:r>
                    </a:p>
                  </a:txBody>
                  <a:tcPr anchor="ctr">
                    <a:solidFill>
                      <a:schemeClr val="tx2">
                        <a:lumMod val="20000"/>
                        <a:lumOff val="80000"/>
                      </a:schemeClr>
                    </a:solidFill>
                  </a:tcPr>
                </a:tc>
                <a:tc>
                  <a:txBody>
                    <a:bodyPr/>
                    <a:lstStyle/>
                    <a:p>
                      <a:pPr algn="ctr"/>
                      <a:r>
                        <a:rPr kumimoji="1" lang="ja-JP" altLang="en-US" sz="1200" dirty="0">
                          <a:solidFill>
                            <a:schemeClr val="tx1"/>
                          </a:solidFill>
                          <a:latin typeface="ＭＳ Ｐゴシック" pitchFamily="50" charset="-128"/>
                          <a:ea typeface="ＭＳ Ｐゴシック" pitchFamily="50" charset="-128"/>
                        </a:rPr>
                        <a:t>達成基準</a:t>
                      </a:r>
                      <a:endParaRPr kumimoji="1" lang="en-US" altLang="ja-JP" sz="1200" dirty="0">
                        <a:solidFill>
                          <a:schemeClr val="tx1"/>
                        </a:solidFill>
                        <a:latin typeface="ＭＳ Ｐゴシック" pitchFamily="50" charset="-128"/>
                        <a:ea typeface="ＭＳ Ｐゴシック" pitchFamily="50" charset="-128"/>
                      </a:endParaRPr>
                    </a:p>
                    <a:p>
                      <a:pPr algn="ctr"/>
                      <a:r>
                        <a:rPr kumimoji="1" lang="ja-JP" altLang="en-US" sz="1200" dirty="0">
                          <a:solidFill>
                            <a:schemeClr val="tx1"/>
                          </a:solidFill>
                          <a:latin typeface="ＭＳ Ｐゴシック" pitchFamily="50" charset="-128"/>
                          <a:ea typeface="ＭＳ Ｐゴシック" pitchFamily="50" charset="-128"/>
                        </a:rPr>
                        <a:t>（どこまで）</a:t>
                      </a:r>
                    </a:p>
                  </a:txBody>
                  <a:tcPr anchor="ctr">
                    <a:solidFill>
                      <a:schemeClr val="tx2">
                        <a:lumMod val="20000"/>
                        <a:lumOff val="80000"/>
                      </a:schemeClr>
                    </a:solidFill>
                  </a:tcPr>
                </a:tc>
                <a:tc>
                  <a:txBody>
                    <a:bodyPr/>
                    <a:lstStyle/>
                    <a:p>
                      <a:pPr algn="ctr"/>
                      <a:r>
                        <a:rPr kumimoji="1" lang="ja-JP" altLang="en-US" sz="1200" dirty="0">
                          <a:solidFill>
                            <a:schemeClr val="tx1"/>
                          </a:solidFill>
                          <a:latin typeface="ＭＳ Ｐゴシック" pitchFamily="50" charset="-128"/>
                          <a:ea typeface="ＭＳ Ｐゴシック" pitchFamily="50" charset="-128"/>
                        </a:rPr>
                        <a:t>達成実行策</a:t>
                      </a:r>
                      <a:endParaRPr kumimoji="1" lang="en-US" altLang="ja-JP" sz="1200" dirty="0">
                        <a:solidFill>
                          <a:schemeClr val="tx1"/>
                        </a:solidFill>
                        <a:latin typeface="ＭＳ Ｐゴシック" pitchFamily="50" charset="-128"/>
                        <a:ea typeface="ＭＳ Ｐゴシック" pitchFamily="50" charset="-128"/>
                      </a:endParaRPr>
                    </a:p>
                    <a:p>
                      <a:pPr algn="ctr"/>
                      <a:r>
                        <a:rPr kumimoji="1" lang="ja-JP" altLang="en-US" sz="1200" dirty="0">
                          <a:solidFill>
                            <a:schemeClr val="tx1"/>
                          </a:solidFill>
                          <a:latin typeface="ＭＳ Ｐゴシック" pitchFamily="50" charset="-128"/>
                          <a:ea typeface="ＭＳ Ｐゴシック" pitchFamily="50" charset="-128"/>
                        </a:rPr>
                        <a:t>（どのように）</a:t>
                      </a:r>
                    </a:p>
                  </a:txBody>
                  <a:tcPr anchor="ctr">
                    <a:solidFill>
                      <a:schemeClr val="tx2">
                        <a:lumMod val="20000"/>
                        <a:lumOff val="80000"/>
                      </a:schemeClr>
                    </a:solidFill>
                  </a:tcPr>
                </a:tc>
                <a:extLst>
                  <a:ext uri="{0D108BD9-81ED-4DB2-BD59-A6C34878D82A}">
                    <a16:rowId xmlns:a16="http://schemas.microsoft.com/office/drawing/2014/main" val="10000"/>
                  </a:ext>
                </a:extLst>
              </a:tr>
              <a:tr h="804426">
                <a:tc>
                  <a:txBody>
                    <a:bodyPr/>
                    <a:lstStyle/>
                    <a:p>
                      <a:pPr algn="ctr"/>
                      <a:r>
                        <a:rPr kumimoji="1" lang="en-US" altLang="ja-JP" sz="1200" dirty="0">
                          <a:latin typeface="ＭＳ Ｐゴシック" pitchFamily="50" charset="-128"/>
                          <a:ea typeface="ＭＳ Ｐゴシック" pitchFamily="50" charset="-128"/>
                        </a:rPr>
                        <a:t>1</a:t>
                      </a:r>
                      <a:endParaRPr kumimoji="1" lang="ja-JP" altLang="en-US" sz="1200" dirty="0">
                        <a:latin typeface="ＭＳ Ｐゴシック" pitchFamily="50" charset="-128"/>
                        <a:ea typeface="ＭＳ Ｐゴシック" pitchFamily="50" charset="-128"/>
                      </a:endParaRPr>
                    </a:p>
                  </a:txBody>
                  <a:tcPr anchor="ctr">
                    <a:solidFill>
                      <a:schemeClr val="tx2">
                        <a:lumMod val="20000"/>
                        <a:lumOff val="80000"/>
                      </a:schemeClr>
                    </a:solidFill>
                  </a:tcPr>
                </a:tc>
                <a:tc>
                  <a:txBody>
                    <a:bodyPr/>
                    <a:lstStyle/>
                    <a:p>
                      <a:pPr algn="ctr"/>
                      <a:endParaRPr kumimoji="1" lang="ja-JP" altLang="en-US" sz="1400" dirty="0">
                        <a:latin typeface="ＭＳ Ｐゴシック" pitchFamily="50" charset="-128"/>
                        <a:ea typeface="ＭＳ Ｐゴシック" pitchFamily="50" charset="-128"/>
                      </a:endParaRPr>
                    </a:p>
                  </a:txBody>
                  <a:tcPr anchor="c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1"/>
                  </a:ext>
                </a:extLst>
              </a:tr>
              <a:tr h="804426">
                <a:tc>
                  <a:txBody>
                    <a:bodyPr/>
                    <a:lstStyle/>
                    <a:p>
                      <a:pPr algn="ctr"/>
                      <a:r>
                        <a:rPr kumimoji="1" lang="en-US" altLang="ja-JP" sz="1200" dirty="0">
                          <a:latin typeface="ＭＳ Ｐゴシック" pitchFamily="50" charset="-128"/>
                          <a:ea typeface="ＭＳ Ｐゴシック" pitchFamily="50" charset="-128"/>
                        </a:rPr>
                        <a:t>2</a:t>
                      </a:r>
                      <a:endParaRPr kumimoji="1" lang="ja-JP" altLang="en-US" sz="1200" dirty="0">
                        <a:latin typeface="ＭＳ Ｐゴシック" pitchFamily="50" charset="-128"/>
                        <a:ea typeface="ＭＳ Ｐゴシック" pitchFamily="50" charset="-128"/>
                      </a:endParaRPr>
                    </a:p>
                  </a:txBody>
                  <a:tcPr anchor="ctr">
                    <a:solidFill>
                      <a:schemeClr val="tx2">
                        <a:lumMod val="20000"/>
                        <a:lumOff val="80000"/>
                      </a:schemeClr>
                    </a:solidFill>
                  </a:tcPr>
                </a:tc>
                <a:tc>
                  <a:txBody>
                    <a:bodyPr/>
                    <a:lstStyle/>
                    <a:p>
                      <a:pPr algn="ctr"/>
                      <a:endParaRPr kumimoji="1" lang="ja-JP" altLang="en-US" sz="1400" dirty="0">
                        <a:latin typeface="ＭＳ Ｐゴシック" pitchFamily="50" charset="-128"/>
                        <a:ea typeface="ＭＳ Ｐゴシック" pitchFamily="50" charset="-128"/>
                      </a:endParaRPr>
                    </a:p>
                  </a:txBody>
                  <a:tcPr anchor="c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2"/>
                  </a:ext>
                </a:extLst>
              </a:tr>
              <a:tr h="804426">
                <a:tc>
                  <a:txBody>
                    <a:bodyPr/>
                    <a:lstStyle/>
                    <a:p>
                      <a:pPr algn="ctr"/>
                      <a:r>
                        <a:rPr kumimoji="1" lang="en-US" altLang="ja-JP" sz="1200" dirty="0">
                          <a:latin typeface="ＭＳ Ｐゴシック" pitchFamily="50" charset="-128"/>
                          <a:ea typeface="ＭＳ Ｐゴシック" pitchFamily="50" charset="-128"/>
                        </a:rPr>
                        <a:t>3</a:t>
                      </a:r>
                      <a:endParaRPr kumimoji="1" lang="ja-JP" altLang="en-US" sz="1200" dirty="0">
                        <a:latin typeface="ＭＳ Ｐゴシック" pitchFamily="50" charset="-128"/>
                        <a:ea typeface="ＭＳ Ｐゴシック" pitchFamily="50" charset="-128"/>
                      </a:endParaRPr>
                    </a:p>
                  </a:txBody>
                  <a:tcPr anchor="ctr">
                    <a:solidFill>
                      <a:schemeClr val="tx2">
                        <a:lumMod val="20000"/>
                        <a:lumOff val="80000"/>
                      </a:schemeClr>
                    </a:solidFill>
                  </a:tcPr>
                </a:tc>
                <a:tc>
                  <a:txBody>
                    <a:bodyPr/>
                    <a:lstStyle/>
                    <a:p>
                      <a:pPr algn="ctr"/>
                      <a:endParaRPr kumimoji="1" lang="ja-JP" altLang="en-US" sz="1400" dirty="0">
                        <a:latin typeface="ＭＳ Ｐゴシック" pitchFamily="50" charset="-128"/>
                        <a:ea typeface="ＭＳ Ｐゴシック" pitchFamily="50" charset="-128"/>
                      </a:endParaRPr>
                    </a:p>
                  </a:txBody>
                  <a:tcPr anchor="c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FF0000"/>
                        </a:solidFill>
                        <a:latin typeface="ＭＳ Ｐゴシック" pitchFamily="50" charset="-128"/>
                        <a:ea typeface="ＭＳ Ｐゴシック" pitchFamily="50" charset="-128"/>
                      </a:endParaRPr>
                    </a:p>
                  </a:txBody>
                  <a:tcPr anchor="ctr"/>
                </a:tc>
                <a:extLst>
                  <a:ext uri="{0D108BD9-81ED-4DB2-BD59-A6C34878D82A}">
                    <a16:rowId xmlns:a16="http://schemas.microsoft.com/office/drawing/2014/main" val="10003"/>
                  </a:ext>
                </a:extLst>
              </a:tr>
            </a:tbl>
          </a:graphicData>
        </a:graphic>
      </p:graphicFrame>
      <p:sp>
        <p:nvSpPr>
          <p:cNvPr id="2" name="左右矢印 1"/>
          <p:cNvSpPr/>
          <p:nvPr/>
        </p:nvSpPr>
        <p:spPr>
          <a:xfrm>
            <a:off x="1052736" y="4592960"/>
            <a:ext cx="2016224" cy="288032"/>
          </a:xfrm>
          <a:prstGeom prst="leftRightArrow">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b="1" dirty="0">
                <a:solidFill>
                  <a:srgbClr val="FF0000"/>
                </a:solidFill>
                <a:latin typeface="メイリオ" panose="020B0604030504040204" pitchFamily="50" charset="-128"/>
                <a:ea typeface="メイリオ" panose="020B0604030504040204" pitchFamily="50" charset="-128"/>
              </a:rPr>
              <a:t>Goal</a:t>
            </a:r>
            <a:endParaRPr kumimoji="1" lang="ja-JP" altLang="en-US" sz="1200" b="1" dirty="0">
              <a:solidFill>
                <a:srgbClr val="FF0000"/>
              </a:solidFill>
              <a:latin typeface="メイリオ" panose="020B0604030504040204" pitchFamily="50" charset="-128"/>
              <a:ea typeface="メイリオ" panose="020B0604030504040204" pitchFamily="50" charset="-128"/>
            </a:endParaRPr>
          </a:p>
        </p:txBody>
      </p:sp>
      <p:sp>
        <p:nvSpPr>
          <p:cNvPr id="33" name="左右矢印 32"/>
          <p:cNvSpPr/>
          <p:nvPr/>
        </p:nvSpPr>
        <p:spPr>
          <a:xfrm>
            <a:off x="4005065" y="4592960"/>
            <a:ext cx="2016224" cy="288032"/>
          </a:xfrm>
          <a:prstGeom prst="leftRightArrow">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b="1" dirty="0">
                <a:solidFill>
                  <a:srgbClr val="FF0000"/>
                </a:solidFill>
                <a:latin typeface="メイリオ" panose="020B0604030504040204" pitchFamily="50" charset="-128"/>
                <a:ea typeface="メイリオ" panose="020B0604030504040204" pitchFamily="50" charset="-128"/>
              </a:rPr>
              <a:t>Plan</a:t>
            </a:r>
            <a:endParaRPr kumimoji="1" lang="ja-JP" altLang="en-US" sz="1200" b="1" dirty="0">
              <a:solidFill>
                <a:srgbClr val="FF0000"/>
              </a:solidFill>
              <a:latin typeface="メイリオ" panose="020B0604030504040204" pitchFamily="50" charset="-128"/>
              <a:ea typeface="メイリオ" panose="020B0604030504040204" pitchFamily="50" charset="-128"/>
            </a:endParaRPr>
          </a:p>
        </p:txBody>
      </p:sp>
      <p:sp>
        <p:nvSpPr>
          <p:cNvPr id="17" name="Rectangle 20"/>
          <p:cNvSpPr>
            <a:spLocks noChangeArrowheads="1"/>
          </p:cNvSpPr>
          <p:nvPr/>
        </p:nvSpPr>
        <p:spPr bwMode="auto">
          <a:xfrm>
            <a:off x="1004894" y="4880992"/>
            <a:ext cx="5599316" cy="360040"/>
          </a:xfrm>
          <a:prstGeom prst="rect">
            <a:avLst/>
          </a:prstGeom>
          <a:noFill/>
          <a:ln w="9525">
            <a:noFill/>
            <a:miter lim="800000"/>
            <a:headEnd/>
            <a:tailEnd/>
          </a:ln>
        </p:spPr>
        <p:txBody>
          <a:bodyPr wrap="square" lIns="90000" tIns="46800" rIns="90000" bIns="46800">
            <a:noAutofit/>
          </a:bodyPr>
          <a:lstStyle/>
          <a:p>
            <a:pPr indent="84138" eaLnBrk="1" latinLnBrk="1" hangingPunct="1"/>
            <a:r>
              <a:rPr lang="ja-JP" altLang="en-US" sz="1200" dirty="0"/>
              <a:t>上記の目標項目（何を）と達成基準（どこまで）が</a:t>
            </a:r>
            <a:r>
              <a:rPr lang="en-US" altLang="ja-JP" sz="1200" dirty="0"/>
              <a:t>Goal</a:t>
            </a:r>
            <a:r>
              <a:rPr lang="ja-JP" altLang="en-US" sz="1200" dirty="0"/>
              <a:t>にあたり、達成実行策（どのように）は</a:t>
            </a:r>
            <a:r>
              <a:rPr lang="en-US" altLang="ja-JP" sz="1200" dirty="0"/>
              <a:t>Plan</a:t>
            </a:r>
            <a:r>
              <a:rPr lang="ja-JP" altLang="en-US" sz="1200" dirty="0"/>
              <a:t>にあたります。</a:t>
            </a:r>
            <a:r>
              <a:rPr lang="en-US" altLang="ja-JP" sz="1200" dirty="0"/>
              <a:t>Goal</a:t>
            </a:r>
            <a:r>
              <a:rPr lang="ja-JP" altLang="en-US" sz="1200" dirty="0"/>
              <a:t>は現状と必ずギャップがあり、そのギャップを埋める具体策が</a:t>
            </a:r>
            <a:r>
              <a:rPr lang="en-US" altLang="ja-JP" sz="1200" dirty="0"/>
              <a:t>Plan</a:t>
            </a:r>
            <a:r>
              <a:rPr lang="ja-JP" altLang="en-US" sz="1200" dirty="0"/>
              <a:t>にあたります。</a:t>
            </a:r>
          </a:p>
        </p:txBody>
      </p:sp>
      <p:grpSp>
        <p:nvGrpSpPr>
          <p:cNvPr id="23" name="グループ化 22"/>
          <p:cNvGrpSpPr/>
          <p:nvPr/>
        </p:nvGrpSpPr>
        <p:grpSpPr>
          <a:xfrm>
            <a:off x="317271" y="5722714"/>
            <a:ext cx="5177170" cy="344488"/>
            <a:chOff x="188640" y="2643191"/>
            <a:chExt cx="6083921" cy="344488"/>
          </a:xfrm>
        </p:grpSpPr>
        <p:sp>
          <p:nvSpPr>
            <p:cNvPr id="24" name="正方形/長方形 23"/>
            <p:cNvSpPr/>
            <p:nvPr/>
          </p:nvSpPr>
          <p:spPr>
            <a:xfrm>
              <a:off x="228846" y="2871237"/>
              <a:ext cx="6043715" cy="45719"/>
            </a:xfrm>
            <a:prstGeom prst="rect">
              <a:avLst/>
            </a:prstGeom>
            <a:gradFill>
              <a:gsLst>
                <a:gs pos="49000">
                  <a:schemeClr val="bg1">
                    <a:lumMod val="75000"/>
                  </a:schemeClr>
                </a:gs>
                <a:gs pos="100000">
                  <a:schemeClr val="bg1"/>
                </a:gs>
                <a:gs pos="100000">
                  <a:schemeClr val="accent2">
                    <a:tint val="23500"/>
                    <a:satMod val="1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
            <p:cNvSpPr txBox="1">
              <a:spLocks noChangeArrowheads="1"/>
            </p:cNvSpPr>
            <p:nvPr/>
          </p:nvSpPr>
          <p:spPr>
            <a:xfrm>
              <a:off x="188640" y="2643191"/>
              <a:ext cx="4569468" cy="344488"/>
            </a:xfrm>
            <a:prstGeom prst="rect">
              <a:avLst/>
            </a:prstGeom>
          </p:spPr>
          <p:txBody>
            <a:bodyP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fontAlgn="auto">
                <a:spcAft>
                  <a:spcPts val="0"/>
                </a:spcAft>
              </a:pPr>
              <a:r>
                <a:rPr lang="ja-JP" altLang="en-US" sz="1400" b="1" dirty="0">
                  <a:latin typeface="メイリオ" panose="020B0604030504040204" pitchFamily="50" charset="-128"/>
                  <a:ea typeface="メイリオ" panose="020B0604030504040204" pitchFamily="50" charset="-128"/>
                </a:rPr>
                <a:t>目標設定には少なくとも３要素が必要</a:t>
              </a:r>
            </a:p>
          </p:txBody>
        </p:sp>
      </p:grpSp>
      <p:sp>
        <p:nvSpPr>
          <p:cNvPr id="29" name="テキスト ボックス 28"/>
          <p:cNvSpPr txBox="1"/>
          <p:nvPr/>
        </p:nvSpPr>
        <p:spPr>
          <a:xfrm>
            <a:off x="350319" y="6106869"/>
            <a:ext cx="6247033" cy="646331"/>
          </a:xfrm>
          <a:prstGeom prst="rect">
            <a:avLst/>
          </a:prstGeom>
          <a:noFill/>
        </p:spPr>
        <p:txBody>
          <a:bodyPr wrap="square" rtlCol="0">
            <a:spAutoFit/>
          </a:bodyPr>
          <a:lstStyle/>
          <a:p>
            <a:pPr indent="84138" eaLnBrk="1" hangingPunct="1">
              <a:spcBef>
                <a:spcPts val="600"/>
              </a:spcBef>
            </a:pPr>
            <a:r>
              <a:rPr lang="ja-JP" altLang="en-US" sz="1200" dirty="0"/>
              <a:t>目標設定する際には、少なくとも</a:t>
            </a:r>
            <a:r>
              <a:rPr lang="ja-JP" altLang="en-US" sz="1200" dirty="0">
                <a:solidFill>
                  <a:srgbClr val="FF0000"/>
                </a:solidFill>
              </a:rPr>
              <a:t>①目標項目　②達成基準　③達成実行策を書く必要があります。</a:t>
            </a:r>
            <a:r>
              <a:rPr lang="ja-JP" altLang="en-US" sz="1200" dirty="0"/>
              <a:t>必要に応じて、④期限　⑤役割分担などを追加してください。①目標項目　②達成基準　③達成実行策の書き方は、下記を参照してください。</a:t>
            </a:r>
            <a:endParaRPr lang="ja-JP" altLang="en-US" sz="1200" dirty="0">
              <a:solidFill>
                <a:srgbClr val="FF0000"/>
              </a:solidFill>
            </a:endParaRPr>
          </a:p>
        </p:txBody>
      </p:sp>
      <p:graphicFrame>
        <p:nvGraphicFramePr>
          <p:cNvPr id="30" name="表 29"/>
          <p:cNvGraphicFramePr>
            <a:graphicFrameLocks noGrp="1"/>
          </p:cNvGraphicFramePr>
          <p:nvPr>
            <p:extLst>
              <p:ext uri="{D42A27DB-BD31-4B8C-83A1-F6EECF244321}">
                <p14:modId xmlns:p14="http://schemas.microsoft.com/office/powerpoint/2010/main" val="663142237"/>
              </p:ext>
            </p:extLst>
          </p:nvPr>
        </p:nvGraphicFramePr>
        <p:xfrm>
          <a:off x="455721" y="6872416"/>
          <a:ext cx="6024050" cy="2560320"/>
        </p:xfrm>
        <a:graphic>
          <a:graphicData uri="http://schemas.openxmlformats.org/drawingml/2006/table">
            <a:tbl>
              <a:tblPr firstRow="1" bandRow="1">
                <a:tableStyleId>{5940675A-B579-460E-94D1-54222C63F5DA}</a:tableStyleId>
              </a:tblPr>
              <a:tblGrid>
                <a:gridCol w="957055">
                  <a:extLst>
                    <a:ext uri="{9D8B030D-6E8A-4147-A177-3AD203B41FA5}">
                      <a16:colId xmlns:a16="http://schemas.microsoft.com/office/drawing/2014/main" val="20000"/>
                    </a:ext>
                  </a:extLst>
                </a:gridCol>
                <a:gridCol w="5066995">
                  <a:extLst>
                    <a:ext uri="{9D8B030D-6E8A-4147-A177-3AD203B41FA5}">
                      <a16:colId xmlns:a16="http://schemas.microsoft.com/office/drawing/2014/main" val="20001"/>
                    </a:ext>
                  </a:extLst>
                </a:gridCol>
              </a:tblGrid>
              <a:tr h="235978">
                <a:tc>
                  <a:txBody>
                    <a:bodyPr/>
                    <a:lstStyle/>
                    <a:p>
                      <a:pPr algn="ctr"/>
                      <a:r>
                        <a:rPr kumimoji="1" lang="ja-JP" altLang="en-US" sz="1200" dirty="0">
                          <a:latin typeface="+mj-ea"/>
                          <a:ea typeface="+mj-ea"/>
                        </a:rPr>
                        <a:t>要素</a:t>
                      </a:r>
                    </a:p>
                  </a:txBody>
                  <a:tcPr anchor="ctr">
                    <a:solidFill>
                      <a:schemeClr val="tx2">
                        <a:lumMod val="20000"/>
                        <a:lumOff val="80000"/>
                      </a:schemeClr>
                    </a:solidFill>
                  </a:tcPr>
                </a:tc>
                <a:tc>
                  <a:txBody>
                    <a:bodyPr/>
                    <a:lstStyle/>
                    <a:p>
                      <a:pPr algn="ctr"/>
                      <a:r>
                        <a:rPr kumimoji="1" lang="ja-JP" altLang="en-US" sz="1200" dirty="0"/>
                        <a:t>書き方</a:t>
                      </a:r>
                    </a:p>
                  </a:txBody>
                  <a:tcPr anchor="ctr">
                    <a:solidFill>
                      <a:schemeClr val="tx2">
                        <a:lumMod val="20000"/>
                        <a:lumOff val="80000"/>
                      </a:schemeClr>
                    </a:solidFill>
                  </a:tcPr>
                </a:tc>
                <a:extLst>
                  <a:ext uri="{0D108BD9-81ED-4DB2-BD59-A6C34878D82A}">
                    <a16:rowId xmlns:a16="http://schemas.microsoft.com/office/drawing/2014/main" val="10000"/>
                  </a:ext>
                </a:extLst>
              </a:tr>
              <a:tr h="419342">
                <a:tc>
                  <a:txBody>
                    <a:bodyPr/>
                    <a:lstStyle/>
                    <a:p>
                      <a:pPr algn="ctr"/>
                      <a:r>
                        <a:rPr kumimoji="1" lang="ja-JP" altLang="en-US" sz="1200" dirty="0">
                          <a:latin typeface="+mj-ea"/>
                          <a:ea typeface="+mj-ea"/>
                        </a:rPr>
                        <a:t>目標項目</a:t>
                      </a:r>
                    </a:p>
                  </a:txBody>
                  <a:tcPr anchor="ctr">
                    <a:solidFill>
                      <a:schemeClr val="tx2">
                        <a:lumMod val="20000"/>
                        <a:lumOff val="80000"/>
                      </a:schemeClr>
                    </a:solidFill>
                  </a:tcPr>
                </a:tc>
                <a:tc>
                  <a:txBody>
                    <a:bodyPr/>
                    <a:lstStyle/>
                    <a:p>
                      <a:r>
                        <a:rPr kumimoji="1" lang="ja-JP" altLang="en-US" sz="1100" dirty="0"/>
                        <a:t>①目標項目を明らかにしたもの。「対象」＋「方向性」で示す</a:t>
                      </a:r>
                      <a:endParaRPr kumimoji="1" lang="en-US" altLang="ja-JP" sz="1100" dirty="0"/>
                    </a:p>
                    <a:p>
                      <a:r>
                        <a:rPr kumimoji="1" lang="ja-JP" altLang="en-US" sz="1100" dirty="0"/>
                        <a:t>　例）売上の拡大・コストの削減・マニュアルの作成　など</a:t>
                      </a:r>
                      <a:endParaRPr kumimoji="1" lang="en-US" altLang="ja-JP" sz="1100" dirty="0"/>
                    </a:p>
                    <a:p>
                      <a:r>
                        <a:rPr kumimoji="1" lang="ja-JP" altLang="en-US" sz="1100" dirty="0"/>
                        <a:t>②上司方針と関連した内容を記載する</a:t>
                      </a:r>
                      <a:endParaRPr kumimoji="1" lang="en-US" altLang="ja-JP" sz="1100" dirty="0"/>
                    </a:p>
                  </a:txBody>
                  <a:tcPr/>
                </a:tc>
                <a:extLst>
                  <a:ext uri="{0D108BD9-81ED-4DB2-BD59-A6C34878D82A}">
                    <a16:rowId xmlns:a16="http://schemas.microsoft.com/office/drawing/2014/main" val="10001"/>
                  </a:ext>
                </a:extLst>
              </a:tr>
              <a:tr h="655894">
                <a:tc>
                  <a:txBody>
                    <a:bodyPr/>
                    <a:lstStyle/>
                    <a:p>
                      <a:pPr algn="ctr"/>
                      <a:r>
                        <a:rPr kumimoji="1" lang="ja-JP" altLang="en-US" sz="1200" dirty="0">
                          <a:latin typeface="+mj-ea"/>
                          <a:ea typeface="+mj-ea"/>
                        </a:rPr>
                        <a:t>目標の</a:t>
                      </a:r>
                      <a:endParaRPr kumimoji="1" lang="en-US" altLang="ja-JP" sz="1200" dirty="0">
                        <a:latin typeface="+mj-ea"/>
                        <a:ea typeface="+mj-ea"/>
                      </a:endParaRPr>
                    </a:p>
                    <a:p>
                      <a:pPr algn="ctr"/>
                      <a:r>
                        <a:rPr kumimoji="1" lang="ja-JP" altLang="en-US" sz="1200" dirty="0">
                          <a:latin typeface="+mj-ea"/>
                          <a:ea typeface="+mj-ea"/>
                        </a:rPr>
                        <a:t>達成基準</a:t>
                      </a:r>
                    </a:p>
                  </a:txBody>
                  <a:tcPr anchor="ctr">
                    <a:solidFill>
                      <a:schemeClr val="tx2">
                        <a:lumMod val="20000"/>
                        <a:lumOff val="80000"/>
                      </a:schemeClr>
                    </a:solidFill>
                  </a:tcPr>
                </a:tc>
                <a:tc>
                  <a:txBody>
                    <a:bodyPr/>
                    <a:lstStyle/>
                    <a:p>
                      <a:r>
                        <a:rPr kumimoji="1" lang="ja-JP" altLang="en-US" sz="1100" dirty="0"/>
                        <a:t>①客観的に達成が把握できる表現にする</a:t>
                      </a:r>
                      <a:endParaRPr kumimoji="1" lang="en-US" altLang="ja-JP" sz="1100" dirty="0"/>
                    </a:p>
                    <a:p>
                      <a:r>
                        <a:rPr kumimoji="1" lang="ja-JP" altLang="en-US" sz="1100" dirty="0"/>
                        <a:t>②達成の状況を測定できる表現にする</a:t>
                      </a:r>
                      <a:endParaRPr kumimoji="1" lang="en-US" altLang="ja-JP" sz="1100" dirty="0"/>
                    </a:p>
                    <a:p>
                      <a:r>
                        <a:rPr kumimoji="1" lang="ja-JP" altLang="en-US" sz="1100" dirty="0"/>
                        <a:t>　悪い例）プロジェクトの推進・部門間の調整</a:t>
                      </a:r>
                      <a:endParaRPr kumimoji="1" lang="en-US" altLang="ja-JP" sz="1100" dirty="0"/>
                    </a:p>
                    <a:p>
                      <a:r>
                        <a:rPr kumimoji="1" lang="ja-JP" altLang="en-US" sz="1100" dirty="0"/>
                        <a:t>③定量目標では、「指標」＋「数値」で示す</a:t>
                      </a:r>
                      <a:endParaRPr kumimoji="1" lang="en-US" altLang="ja-JP" sz="1100" dirty="0"/>
                    </a:p>
                    <a:p>
                      <a:r>
                        <a:rPr kumimoji="1" lang="ja-JP" altLang="en-US" sz="1100" dirty="0"/>
                        <a:t>④定性目標では、達成した「状態」を具体的に記載する</a:t>
                      </a:r>
                    </a:p>
                  </a:txBody>
                  <a:tcPr/>
                </a:tc>
                <a:extLst>
                  <a:ext uri="{0D108BD9-81ED-4DB2-BD59-A6C34878D82A}">
                    <a16:rowId xmlns:a16="http://schemas.microsoft.com/office/drawing/2014/main" val="10002"/>
                  </a:ext>
                </a:extLst>
              </a:tr>
              <a:tr h="606800">
                <a:tc>
                  <a:txBody>
                    <a:bodyPr/>
                    <a:lstStyle/>
                    <a:p>
                      <a:pPr algn="ctr"/>
                      <a:r>
                        <a:rPr kumimoji="1" lang="ja-JP" altLang="en-US" sz="1200" dirty="0">
                          <a:latin typeface="+mj-ea"/>
                          <a:ea typeface="+mj-ea"/>
                        </a:rPr>
                        <a:t>目標の</a:t>
                      </a:r>
                      <a:endParaRPr kumimoji="1" lang="en-US" altLang="ja-JP" sz="1200" dirty="0">
                        <a:latin typeface="+mj-ea"/>
                        <a:ea typeface="+mj-ea"/>
                      </a:endParaRPr>
                    </a:p>
                    <a:p>
                      <a:pPr algn="ctr"/>
                      <a:r>
                        <a:rPr kumimoji="1" lang="ja-JP" altLang="en-US" sz="1200" dirty="0">
                          <a:latin typeface="+mj-ea"/>
                          <a:ea typeface="+mj-ea"/>
                        </a:rPr>
                        <a:t>達成実行策</a:t>
                      </a:r>
                    </a:p>
                  </a:txBody>
                  <a:tcPr anchor="ctr">
                    <a:solidFill>
                      <a:schemeClr val="tx2">
                        <a:lumMod val="20000"/>
                        <a:lumOff val="80000"/>
                      </a:schemeClr>
                    </a:solidFill>
                  </a:tcPr>
                </a:tc>
                <a:tc>
                  <a:txBody>
                    <a:bodyPr/>
                    <a:lstStyle/>
                    <a:p>
                      <a:pPr marL="95250" indent="-95250"/>
                      <a:r>
                        <a:rPr kumimoji="1" lang="ja-JP" altLang="en-US" sz="1100" dirty="0"/>
                        <a:t>①目標を達成するための、「方法」「スケジュール」などの具体策を記載する</a:t>
                      </a:r>
                      <a:endParaRPr kumimoji="1" lang="en-US" altLang="ja-JP" sz="1100" dirty="0"/>
                    </a:p>
                    <a:p>
                      <a:pPr marL="95250" indent="-95250"/>
                      <a:r>
                        <a:rPr kumimoji="1" lang="ja-JP" altLang="en-US" sz="1100" dirty="0"/>
                        <a:t>②目標を達成するための、自分がやろうと思っている「仮説」を記載する。「仮説」なので、実行の後に「検証」が必要である</a:t>
                      </a:r>
                      <a:endParaRPr kumimoji="1" lang="en-US" altLang="ja-JP" sz="1100" dirty="0"/>
                    </a:p>
                    <a:p>
                      <a:pPr marL="95250" indent="-95250"/>
                      <a:r>
                        <a:rPr kumimoji="1" lang="ja-JP" altLang="en-US" sz="1100" dirty="0"/>
                        <a:t>③「仮説」なので、達成基準を上回るレベルの具体策を事前に考えておくとよい</a:t>
                      </a:r>
                    </a:p>
                  </a:txBody>
                  <a:tcPr/>
                </a:tc>
                <a:extLst>
                  <a:ext uri="{0D108BD9-81ED-4DB2-BD59-A6C34878D82A}">
                    <a16:rowId xmlns:a16="http://schemas.microsoft.com/office/drawing/2014/main" val="10003"/>
                  </a:ext>
                </a:extLst>
              </a:tr>
            </a:tbl>
          </a:graphicData>
        </a:graphic>
      </p:graphicFrame>
      <p:pic>
        <p:nvPicPr>
          <p:cNvPr id="34" name="図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081" y="1130385"/>
            <a:ext cx="592097" cy="592097"/>
          </a:xfrm>
          <a:prstGeom prst="rect">
            <a:avLst/>
          </a:prstGeom>
        </p:spPr>
      </p:pic>
      <p:pic>
        <p:nvPicPr>
          <p:cNvPr id="22" name="図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253" y="4953000"/>
            <a:ext cx="583285" cy="583285"/>
          </a:xfrm>
          <a:prstGeom prst="rect">
            <a:avLst/>
          </a:prstGeom>
        </p:spPr>
      </p:pic>
    </p:spTree>
    <p:extLst>
      <p:ext uri="{BB962C8B-B14F-4D97-AF65-F5344CB8AC3E}">
        <p14:creationId xmlns:p14="http://schemas.microsoft.com/office/powerpoint/2010/main" val="2051731048"/>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tx1"/>
          </a:solidFill>
        </a:ln>
      </a:spPr>
      <a:bodyPr rtlCol="0" anchor="t"/>
      <a:lstStyle>
        <a:defPPr>
          <a:defRPr kumimoji="1" sz="11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eaLnBrk="1" hangingPunct="1">
          <a:defRPr sz="12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201819</TotalTime>
  <Words>11105</Words>
  <Application>Microsoft Office PowerPoint</Application>
  <PresentationFormat>A4 210 x 297 mm</PresentationFormat>
  <Paragraphs>1156</Paragraphs>
  <Slides>39</Slides>
  <Notes>37</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39</vt:i4>
      </vt:variant>
    </vt:vector>
  </HeadingPairs>
  <TitlesOfParts>
    <vt:vector size="51" baseType="lpstr">
      <vt:lpstr>HGPｺﾞｼｯｸE</vt:lpstr>
      <vt:lpstr>HGSｺﾞｼｯｸM</vt:lpstr>
      <vt:lpstr>Microsoft JhengHei Light</vt:lpstr>
      <vt:lpstr>ＭＳ Ｐゴシック</vt:lpstr>
      <vt:lpstr>ＭＳ Ｐ明朝</vt:lpstr>
      <vt:lpstr>メイリオ</vt:lpstr>
      <vt:lpstr>Arial</vt:lpstr>
      <vt:lpstr>Calibri</vt:lpstr>
      <vt:lpstr>Century</vt:lpstr>
      <vt:lpstr>Century Gothic</vt:lpstr>
      <vt:lpstr>Times New Roman</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MG-PDCAサイクルについて①</vt:lpstr>
      <vt:lpstr>MG-PDCAサイクルについて②</vt:lpstr>
      <vt:lpstr>MG-PDCAサイクルについて③</vt:lpstr>
      <vt:lpstr>PowerPoint プレゼンテーション</vt:lpstr>
      <vt:lpstr>PowerPoint プレゼンテーション</vt:lpstr>
      <vt:lpstr>定量目標と定性目標①</vt:lpstr>
      <vt:lpstr>目標のブレイクダウン</vt:lpstr>
      <vt:lpstr>目標設定の3要素</vt:lpstr>
      <vt:lpstr>目標設定の事例①</vt:lpstr>
      <vt:lpstr>目標設定の事例②</vt:lpstr>
      <vt:lpstr>達成実行策の描き方①</vt:lpstr>
      <vt:lpstr>達成実行策の描き方②</vt:lpstr>
      <vt:lpstr>達成実行策の描き方③</vt:lpstr>
      <vt:lpstr>達成実行策の描き方④</vt:lpstr>
      <vt:lpstr>目標設定の事例研究</vt:lpstr>
      <vt:lpstr>目標設定面談の進め方①</vt:lpstr>
      <vt:lpstr>目標設定面談の進め方②</vt:lpstr>
      <vt:lpstr>目標設定面談の進め方③</vt:lpstr>
      <vt:lpstr>目標設定面談の演習</vt:lpstr>
      <vt:lpstr>中間レビューの進め方</vt:lpstr>
      <vt:lpstr>評価の基本</vt:lpstr>
      <vt:lpstr>評価の基本②</vt:lpstr>
      <vt:lpstr>評価の基本③</vt:lpstr>
      <vt:lpstr>評価の事例研究</vt:lpstr>
      <vt:lpstr>フィードバック面談の重要性①</vt:lpstr>
      <vt:lpstr>フィードバック面談の重要性②</vt:lpstr>
      <vt:lpstr>フィードバック面談の重要性③</vt:lpstr>
      <vt:lpstr>フィードバック面談の進め方①</vt:lpstr>
      <vt:lpstr>PowerPoint プレゼンテーション</vt:lpstr>
      <vt:lpstr>フィードバック面談の演習</vt:lpstr>
      <vt:lpstr>上司コメントの書き方</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グローセンパートナー</dc:creator>
  <cp:lastModifiedBy>Toshihisa Shimamori</cp:lastModifiedBy>
  <cp:revision>1871</cp:revision>
  <cp:lastPrinted>2015-09-07T00:18:03Z</cp:lastPrinted>
  <dcterms:created xsi:type="dcterms:W3CDTF">2005-09-04T17:05:06Z</dcterms:created>
  <dcterms:modified xsi:type="dcterms:W3CDTF">2016-07-13T06:56:40Z</dcterms:modified>
</cp:coreProperties>
</file>